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303" r:id="rId3"/>
    <p:sldId id="278" r:id="rId4"/>
    <p:sldId id="306" r:id="rId5"/>
    <p:sldId id="304" r:id="rId6"/>
    <p:sldId id="276" r:id="rId7"/>
    <p:sldId id="277" r:id="rId8"/>
    <p:sldId id="279" r:id="rId9"/>
    <p:sldId id="294" r:id="rId10"/>
    <p:sldId id="312" r:id="rId11"/>
    <p:sldId id="295" r:id="rId12"/>
    <p:sldId id="284" r:id="rId13"/>
    <p:sldId id="317" r:id="rId14"/>
    <p:sldId id="308" r:id="rId15"/>
    <p:sldId id="307" r:id="rId16"/>
    <p:sldId id="305" r:id="rId17"/>
    <p:sldId id="298" r:id="rId18"/>
    <p:sldId id="314" r:id="rId19"/>
    <p:sldId id="301" r:id="rId20"/>
    <p:sldId id="296" r:id="rId21"/>
    <p:sldId id="293" r:id="rId22"/>
    <p:sldId id="299" r:id="rId23"/>
    <p:sldId id="285" r:id="rId24"/>
    <p:sldId id="289" r:id="rId25"/>
    <p:sldId id="310" r:id="rId26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EF13E7-296E-42FC-8C0B-815D5CAAAE88}">
          <p14:sldIdLst>
            <p14:sldId id="263"/>
            <p14:sldId id="303"/>
            <p14:sldId id="278"/>
            <p14:sldId id="306"/>
            <p14:sldId id="304"/>
            <p14:sldId id="276"/>
            <p14:sldId id="277"/>
            <p14:sldId id="279"/>
            <p14:sldId id="294"/>
            <p14:sldId id="312"/>
            <p14:sldId id="295"/>
            <p14:sldId id="284"/>
            <p14:sldId id="317"/>
            <p14:sldId id="308"/>
            <p14:sldId id="307"/>
            <p14:sldId id="305"/>
            <p14:sldId id="298"/>
            <p14:sldId id="314"/>
            <p14:sldId id="301"/>
            <p14:sldId id="296"/>
            <p14:sldId id="293"/>
            <p14:sldId id="299"/>
            <p14:sldId id="285"/>
          </p14:sldIdLst>
        </p14:section>
        <p14:section name="Untitled Section" id="{BF5EEEC9-E372-4D87-B0A4-120AC259C63D}">
          <p14:sldIdLst>
            <p14:sldId id="28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8BE"/>
    <a:srgbClr val="B2B2B2"/>
    <a:srgbClr val="C0C0C0"/>
    <a:srgbClr val="595959"/>
    <a:srgbClr val="0070C0"/>
    <a:srgbClr val="414141"/>
    <a:srgbClr val="DCDCDC"/>
    <a:srgbClr val="C8C8C8"/>
    <a:srgbClr val="646464"/>
    <a:srgbClr val="7D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3969" autoAdjust="0"/>
  </p:normalViewPr>
  <p:slideViewPr>
    <p:cSldViewPr>
      <p:cViewPr varScale="1">
        <p:scale>
          <a:sx n="141" d="100"/>
          <a:sy n="141" d="100"/>
        </p:scale>
        <p:origin x="118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8345747086426883E-3"/>
          <c:w val="0.96979666794699448"/>
          <c:h val="0.99216532127865675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15514048"/>
        <c:axId val="115514432"/>
      </c:barChart>
      <c:catAx>
        <c:axId val="115514048"/>
        <c:scaling>
          <c:orientation val="minMax"/>
        </c:scaling>
        <c:delete val="1"/>
        <c:axPos val="l"/>
        <c:majorTickMark val="out"/>
        <c:minorTickMark val="none"/>
        <c:tickLblPos val="nextTo"/>
        <c:crossAx val="115514432"/>
        <c:crosses val="autoZero"/>
        <c:auto val="1"/>
        <c:lblAlgn val="ctr"/>
        <c:lblOffset val="100"/>
        <c:noMultiLvlLbl val="0"/>
      </c:catAx>
      <c:valAx>
        <c:axId val="115514432"/>
        <c:scaling>
          <c:orientation val="minMax"/>
          <c:max val="100"/>
          <c:min val="0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5514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FD3D57-F3BB-4E5E-B091-1500A3C92E8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924DC90-2427-4BE5-A522-6ACD4563EB45}">
      <dgm:prSet phldrT="[Text]" custT="1"/>
      <dgm:spPr>
        <a:xfrm>
          <a:off x="1904707" y="0"/>
          <a:ext cx="1298657" cy="1130166"/>
        </a:xfrm>
        <a:solidFill>
          <a:srgbClr val="FF0000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9E545862-1292-4DB6-B36C-D6247532E625}" type="parTrans" cxnId="{685D1073-2D3C-412E-A123-0EF4D596743E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BD5A33EB-119A-4BA7-8787-7DF55D1248BC}" type="sibTrans" cxnId="{685D1073-2D3C-412E-A123-0EF4D596743E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9D67B1F7-C4FF-4E1E-94F4-69209A4E7C47}">
      <dgm:prSet phldrT="[Text]" custT="1"/>
      <dgm:spPr>
        <a:xfrm>
          <a:off x="947583" y="1942867"/>
          <a:ext cx="3212905" cy="812701"/>
        </a:xfrm>
        <a:solidFill>
          <a:srgbClr val="FFB6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r>
            <a:rPr lang="ko-KR" altLang="en-US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BD4D3042-AB5C-4E8F-B8BE-BC3A20988EB3}" type="parTrans" cxnId="{1263D722-8372-4789-B9F5-BFD8D9C870F1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B379D14A-425C-47B8-B779-1E5D839E4BC8}" type="sibTrans" cxnId="{1263D722-8372-4789-B9F5-BFD8D9C870F1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53563D61-A301-4644-8AE7-FCAFDA9A58AB}">
      <dgm:prSet phldrT="[Text]" custT="1"/>
      <dgm:spPr>
        <a:xfrm>
          <a:off x="473791" y="2755568"/>
          <a:ext cx="4160488" cy="812701"/>
        </a:xfrm>
        <a:solidFill>
          <a:srgbClr val="FFED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r>
            <a:rPr lang="ko-KR" altLang="en-US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B60323EE-B859-4184-88BB-62221AE106AB}" type="parTrans" cxnId="{F3697A49-7026-40CE-A2B9-71761A0223E3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426A8813-506E-429E-87DB-53AA3F5535D1}" type="sibTrans" cxnId="{F3697A49-7026-40CE-A2B9-71761A0223E3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9BC44171-365F-452D-AE92-EBE2E89770BA}">
      <dgm:prSet phldrT="[Text]" custT="1"/>
      <dgm:spPr>
        <a:xfrm>
          <a:off x="0" y="3568269"/>
          <a:ext cx="5108071" cy="812701"/>
        </a:xfrm>
        <a:solidFill>
          <a:srgbClr val="FFFBA3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endParaRPr lang="en-JM" sz="1600" b="1" spc="-100" baseline="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7679D3FA-0101-42D1-A23D-75BD8EF1DA28}" type="parTrans" cxnId="{15D8F364-6809-49BA-A228-EAE95F4BE6B9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FF5F2014-EE5D-4FD1-9103-39F792365AE5}" type="sibTrans" cxnId="{15D8F364-6809-49BA-A228-EAE95F4BE6B9}">
      <dgm:prSet/>
      <dgm:spPr/>
      <dgm:t>
        <a:bodyPr/>
        <a:lstStyle/>
        <a:p>
          <a:endParaRPr lang="en-JM">
            <a:solidFill>
              <a:schemeClr val="bg1"/>
            </a:solidFill>
          </a:endParaRPr>
        </a:p>
      </dgm:t>
    </dgm:pt>
    <dgm:pt modelId="{85631E1F-364A-4A2A-9989-E896E5049557}">
      <dgm:prSet phldrT="[Text]" custT="1"/>
      <dgm:spPr>
        <a:xfrm>
          <a:off x="1421375" y="1130166"/>
          <a:ext cx="2265321" cy="812701"/>
        </a:xfrm>
        <a:solidFill>
          <a:srgbClr val="FF62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gm:spPr>
      <dgm:t>
        <a:bodyPr anchor="ctr"/>
        <a:lstStyle/>
        <a:p>
          <a:pPr algn="ctr">
            <a:buNone/>
          </a:pPr>
          <a:r>
            <a:rPr lang="ko-KR" altLang="en-US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gm:t>
    </dgm:pt>
    <dgm:pt modelId="{EBE3CA2F-C22D-4DAD-BBB2-CC29F3FBCF68}" type="parTrans" cxnId="{689B59B0-BF9D-489D-8A96-D6B2CF499ABF}">
      <dgm:prSet/>
      <dgm:spPr/>
      <dgm:t>
        <a:bodyPr/>
        <a:lstStyle/>
        <a:p>
          <a:pPr latinLnBrk="1"/>
          <a:endParaRPr lang="ko-KR" altLang="en-US"/>
        </a:p>
      </dgm:t>
    </dgm:pt>
    <dgm:pt modelId="{DC75A793-C6A2-4960-947A-450C2653BBC6}" type="sibTrans" cxnId="{689B59B0-BF9D-489D-8A96-D6B2CF499ABF}">
      <dgm:prSet/>
      <dgm:spPr/>
      <dgm:t>
        <a:bodyPr/>
        <a:lstStyle/>
        <a:p>
          <a:pPr latinLnBrk="1"/>
          <a:endParaRPr lang="ko-KR" altLang="en-US"/>
        </a:p>
      </dgm:t>
    </dgm:pt>
    <dgm:pt modelId="{6346E340-6B27-47A2-93A8-AA7F0249167F}" type="pres">
      <dgm:prSet presAssocID="{28FD3D57-F3BB-4E5E-B091-1500A3C92E81}" presName="Name0" presStyleCnt="0">
        <dgm:presLayoutVars>
          <dgm:dir/>
          <dgm:animLvl val="lvl"/>
          <dgm:resizeHandles val="exact"/>
        </dgm:presLayoutVars>
      </dgm:prSet>
      <dgm:spPr/>
    </dgm:pt>
    <dgm:pt modelId="{8351BCDF-D287-464A-AB10-4261CFFC4E79}" type="pres">
      <dgm:prSet presAssocID="{E924DC90-2427-4BE5-A522-6ACD4563EB45}" presName="Name8" presStyleCnt="0"/>
      <dgm:spPr/>
    </dgm:pt>
    <dgm:pt modelId="{864F954D-81D4-4546-B08E-448FBA7A18FE}" type="pres">
      <dgm:prSet presAssocID="{E924DC90-2427-4BE5-A522-6ACD4563EB45}" presName="level" presStyleLbl="node1" presStyleIdx="0" presStyleCnt="5" custScaleX="98552" custScaleY="139063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A8AE7F33-3372-4D78-96A6-FD2B204E9D9D}" type="pres">
      <dgm:prSet presAssocID="{E924DC90-2427-4BE5-A522-6ACD4563EB4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5295FEF-34B7-47B0-80DB-E881F25871A9}" type="pres">
      <dgm:prSet presAssocID="{85631E1F-364A-4A2A-9989-E896E5049557}" presName="Name8" presStyleCnt="0"/>
      <dgm:spPr/>
    </dgm:pt>
    <dgm:pt modelId="{3CE8FECB-ADC6-4195-8C29-ECF1EEE9F8FA}" type="pres">
      <dgm:prSet presAssocID="{85631E1F-364A-4A2A-9989-E896E5049557}" presName="level" presStyleLbl="node1" presStyleIdx="1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DC549F7C-7B63-4EBA-944C-0C5CAC570546}" type="pres">
      <dgm:prSet presAssocID="{85631E1F-364A-4A2A-9989-E896E50495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F7100C5-692A-476D-9242-E6DE2BFA407E}" type="pres">
      <dgm:prSet presAssocID="{9D67B1F7-C4FF-4E1E-94F4-69209A4E7C47}" presName="Name8" presStyleCnt="0"/>
      <dgm:spPr/>
    </dgm:pt>
    <dgm:pt modelId="{753AA43A-5097-42D8-A3EF-20B11215D8F3}" type="pres">
      <dgm:prSet presAssocID="{9D67B1F7-C4FF-4E1E-94F4-69209A4E7C47}" presName="level" presStyleLbl="node1" presStyleIdx="2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7E617F38-6BB2-4E03-8198-FF7E7F898924}" type="pres">
      <dgm:prSet presAssocID="{9D67B1F7-C4FF-4E1E-94F4-69209A4E7C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C42FD2-6503-4F77-8487-9B33E0527141}" type="pres">
      <dgm:prSet presAssocID="{53563D61-A301-4644-8AE7-FCAFDA9A58AB}" presName="Name8" presStyleCnt="0"/>
      <dgm:spPr/>
    </dgm:pt>
    <dgm:pt modelId="{E6279944-4AC5-4561-B5D0-64EE0E57E695}" type="pres">
      <dgm:prSet presAssocID="{53563D61-A301-4644-8AE7-FCAFDA9A58AB}" presName="level" presStyleLbl="node1" presStyleIdx="3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2E9D1362-172A-4369-8415-6E089FA67356}" type="pres">
      <dgm:prSet presAssocID="{53563D61-A301-4644-8AE7-FCAFDA9A58A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55855A1-EC9E-41EF-AA5C-B0A6C62BC58F}" type="pres">
      <dgm:prSet presAssocID="{9BC44171-365F-452D-AE92-EBE2E89770BA}" presName="Name8" presStyleCnt="0"/>
      <dgm:spPr/>
    </dgm:pt>
    <dgm:pt modelId="{285279A8-A2FF-4704-92DF-4753853CE322}" type="pres">
      <dgm:prSet presAssocID="{9BC44171-365F-452D-AE92-EBE2E89770BA}" presName="level" presStyleLbl="node1" presStyleIdx="4" presStyleCnt="5">
        <dgm:presLayoutVars>
          <dgm:chMax val="1"/>
          <dgm:bulletEnabled val="1"/>
        </dgm:presLayoutVars>
      </dgm:prSet>
      <dgm:spPr>
        <a:prstGeom prst="trapezoid">
          <a:avLst>
            <a:gd name="adj" fmla="val 58298"/>
          </a:avLst>
        </a:prstGeom>
      </dgm:spPr>
    </dgm:pt>
    <dgm:pt modelId="{48B1057C-5EDF-4EC8-9A6B-B059EB7B0F8E}" type="pres">
      <dgm:prSet presAssocID="{9BC44171-365F-452D-AE92-EBE2E89770B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8C1C601-A8A2-4902-ABF9-4EDAB7755CC8}" type="presOf" srcId="{9BC44171-365F-452D-AE92-EBE2E89770BA}" destId="{285279A8-A2FF-4704-92DF-4753853CE322}" srcOrd="0" destOrd="0" presId="urn:microsoft.com/office/officeart/2005/8/layout/pyramid1"/>
    <dgm:cxn modelId="{1263D722-8372-4789-B9F5-BFD8D9C870F1}" srcId="{28FD3D57-F3BB-4E5E-B091-1500A3C92E81}" destId="{9D67B1F7-C4FF-4E1E-94F4-69209A4E7C47}" srcOrd="2" destOrd="0" parTransId="{BD4D3042-AB5C-4E8F-B8BE-BC3A20988EB3}" sibTransId="{B379D14A-425C-47B8-B779-1E5D839E4BC8}"/>
    <dgm:cxn modelId="{8BB3E92E-987C-4232-ADA1-76C019E6519E}" type="presOf" srcId="{9D67B1F7-C4FF-4E1E-94F4-69209A4E7C47}" destId="{753AA43A-5097-42D8-A3EF-20B11215D8F3}" srcOrd="0" destOrd="0" presId="urn:microsoft.com/office/officeart/2005/8/layout/pyramid1"/>
    <dgm:cxn modelId="{A623C93D-8CB5-42C9-BEC2-DA5DA4D18D2B}" type="presOf" srcId="{9BC44171-365F-452D-AE92-EBE2E89770BA}" destId="{48B1057C-5EDF-4EC8-9A6B-B059EB7B0F8E}" srcOrd="1" destOrd="0" presId="urn:microsoft.com/office/officeart/2005/8/layout/pyramid1"/>
    <dgm:cxn modelId="{15D8F364-6809-49BA-A228-EAE95F4BE6B9}" srcId="{28FD3D57-F3BB-4E5E-B091-1500A3C92E81}" destId="{9BC44171-365F-452D-AE92-EBE2E89770BA}" srcOrd="4" destOrd="0" parTransId="{7679D3FA-0101-42D1-A23D-75BD8EF1DA28}" sibTransId="{FF5F2014-EE5D-4FD1-9103-39F792365AE5}"/>
    <dgm:cxn modelId="{F3697A49-7026-40CE-A2B9-71761A0223E3}" srcId="{28FD3D57-F3BB-4E5E-B091-1500A3C92E81}" destId="{53563D61-A301-4644-8AE7-FCAFDA9A58AB}" srcOrd="3" destOrd="0" parTransId="{B60323EE-B859-4184-88BB-62221AE106AB}" sibTransId="{426A8813-506E-429E-87DB-53AA3F5535D1}"/>
    <dgm:cxn modelId="{39B2D451-71ED-4901-BE1A-A96BA1967AB1}" type="presOf" srcId="{E924DC90-2427-4BE5-A522-6ACD4563EB45}" destId="{A8AE7F33-3372-4D78-96A6-FD2B204E9D9D}" srcOrd="1" destOrd="0" presId="urn:microsoft.com/office/officeart/2005/8/layout/pyramid1"/>
    <dgm:cxn modelId="{685D1073-2D3C-412E-A123-0EF4D596743E}" srcId="{28FD3D57-F3BB-4E5E-B091-1500A3C92E81}" destId="{E924DC90-2427-4BE5-A522-6ACD4563EB45}" srcOrd="0" destOrd="0" parTransId="{9E545862-1292-4DB6-B36C-D6247532E625}" sibTransId="{BD5A33EB-119A-4BA7-8787-7DF55D1248BC}"/>
    <dgm:cxn modelId="{3AE90F7D-B1D0-4EFF-AB52-031CE33FFF6F}" type="presOf" srcId="{85631E1F-364A-4A2A-9989-E896E5049557}" destId="{DC549F7C-7B63-4EBA-944C-0C5CAC570546}" srcOrd="1" destOrd="0" presId="urn:microsoft.com/office/officeart/2005/8/layout/pyramid1"/>
    <dgm:cxn modelId="{58EF7A87-FE07-4A40-8120-856F7136F703}" type="presOf" srcId="{53563D61-A301-4644-8AE7-FCAFDA9A58AB}" destId="{2E9D1362-172A-4369-8415-6E089FA67356}" srcOrd="1" destOrd="0" presId="urn:microsoft.com/office/officeart/2005/8/layout/pyramid1"/>
    <dgm:cxn modelId="{6907E08F-9A48-45E6-9AD8-8AAE8F0D4773}" type="presOf" srcId="{28FD3D57-F3BB-4E5E-B091-1500A3C92E81}" destId="{6346E340-6B27-47A2-93A8-AA7F0249167F}" srcOrd="0" destOrd="0" presId="urn:microsoft.com/office/officeart/2005/8/layout/pyramid1"/>
    <dgm:cxn modelId="{CE10B390-1D12-490D-A0A3-FFA56D2A9810}" type="presOf" srcId="{9D67B1F7-C4FF-4E1E-94F4-69209A4E7C47}" destId="{7E617F38-6BB2-4E03-8198-FF7E7F898924}" srcOrd="1" destOrd="0" presId="urn:microsoft.com/office/officeart/2005/8/layout/pyramid1"/>
    <dgm:cxn modelId="{F1E59A97-1771-468A-974C-5EBB2BF606A6}" type="presOf" srcId="{85631E1F-364A-4A2A-9989-E896E5049557}" destId="{3CE8FECB-ADC6-4195-8C29-ECF1EEE9F8FA}" srcOrd="0" destOrd="0" presId="urn:microsoft.com/office/officeart/2005/8/layout/pyramid1"/>
    <dgm:cxn modelId="{689B59B0-BF9D-489D-8A96-D6B2CF499ABF}" srcId="{28FD3D57-F3BB-4E5E-B091-1500A3C92E81}" destId="{85631E1F-364A-4A2A-9989-E896E5049557}" srcOrd="1" destOrd="0" parTransId="{EBE3CA2F-C22D-4DAD-BBB2-CC29F3FBCF68}" sibTransId="{DC75A793-C6A2-4960-947A-450C2653BBC6}"/>
    <dgm:cxn modelId="{1F6287BE-1BC0-4BEE-9447-09028219C541}" type="presOf" srcId="{53563D61-A301-4644-8AE7-FCAFDA9A58AB}" destId="{E6279944-4AC5-4561-B5D0-64EE0E57E695}" srcOrd="0" destOrd="0" presId="urn:microsoft.com/office/officeart/2005/8/layout/pyramid1"/>
    <dgm:cxn modelId="{BA3F1EF2-0CE5-4656-B626-E58CC6CA1194}" type="presOf" srcId="{E924DC90-2427-4BE5-A522-6ACD4563EB45}" destId="{864F954D-81D4-4546-B08E-448FBA7A18FE}" srcOrd="0" destOrd="0" presId="urn:microsoft.com/office/officeart/2005/8/layout/pyramid1"/>
    <dgm:cxn modelId="{E3118BF1-5C42-40D8-B7B2-210ABF9AA952}" type="presParOf" srcId="{6346E340-6B27-47A2-93A8-AA7F0249167F}" destId="{8351BCDF-D287-464A-AB10-4261CFFC4E79}" srcOrd="0" destOrd="0" presId="urn:microsoft.com/office/officeart/2005/8/layout/pyramid1"/>
    <dgm:cxn modelId="{29E9ACD4-45E4-4D05-9CAD-722CB0AE8D62}" type="presParOf" srcId="{8351BCDF-D287-464A-AB10-4261CFFC4E79}" destId="{864F954D-81D4-4546-B08E-448FBA7A18FE}" srcOrd="0" destOrd="0" presId="urn:microsoft.com/office/officeart/2005/8/layout/pyramid1"/>
    <dgm:cxn modelId="{D726DDD9-A28B-4C62-B376-6AFDDEEE9EF3}" type="presParOf" srcId="{8351BCDF-D287-464A-AB10-4261CFFC4E79}" destId="{A8AE7F33-3372-4D78-96A6-FD2B204E9D9D}" srcOrd="1" destOrd="0" presId="urn:microsoft.com/office/officeart/2005/8/layout/pyramid1"/>
    <dgm:cxn modelId="{39FA4CAD-6426-4375-A7EF-7EB0C2978881}" type="presParOf" srcId="{6346E340-6B27-47A2-93A8-AA7F0249167F}" destId="{45295FEF-34B7-47B0-80DB-E881F25871A9}" srcOrd="1" destOrd="0" presId="urn:microsoft.com/office/officeart/2005/8/layout/pyramid1"/>
    <dgm:cxn modelId="{EF692E3B-0566-4C22-8EC6-DD9A9498FCD9}" type="presParOf" srcId="{45295FEF-34B7-47B0-80DB-E881F25871A9}" destId="{3CE8FECB-ADC6-4195-8C29-ECF1EEE9F8FA}" srcOrd="0" destOrd="0" presId="urn:microsoft.com/office/officeart/2005/8/layout/pyramid1"/>
    <dgm:cxn modelId="{21DE6B1D-3629-4CAF-B6CB-AC0284130602}" type="presParOf" srcId="{45295FEF-34B7-47B0-80DB-E881F25871A9}" destId="{DC549F7C-7B63-4EBA-944C-0C5CAC570546}" srcOrd="1" destOrd="0" presId="urn:microsoft.com/office/officeart/2005/8/layout/pyramid1"/>
    <dgm:cxn modelId="{15DEB4FC-C657-408F-900C-854EEB26B341}" type="presParOf" srcId="{6346E340-6B27-47A2-93A8-AA7F0249167F}" destId="{BF7100C5-692A-476D-9242-E6DE2BFA407E}" srcOrd="2" destOrd="0" presId="urn:microsoft.com/office/officeart/2005/8/layout/pyramid1"/>
    <dgm:cxn modelId="{3DC27648-4660-432F-8F3F-B1C375B9D0FB}" type="presParOf" srcId="{BF7100C5-692A-476D-9242-E6DE2BFA407E}" destId="{753AA43A-5097-42D8-A3EF-20B11215D8F3}" srcOrd="0" destOrd="0" presId="urn:microsoft.com/office/officeart/2005/8/layout/pyramid1"/>
    <dgm:cxn modelId="{26CECD0B-FB16-4968-BE53-FE7648E9D15A}" type="presParOf" srcId="{BF7100C5-692A-476D-9242-E6DE2BFA407E}" destId="{7E617F38-6BB2-4E03-8198-FF7E7F898924}" srcOrd="1" destOrd="0" presId="urn:microsoft.com/office/officeart/2005/8/layout/pyramid1"/>
    <dgm:cxn modelId="{05F90D1F-F1B6-45D4-A1FD-C3B8A5A86316}" type="presParOf" srcId="{6346E340-6B27-47A2-93A8-AA7F0249167F}" destId="{29C42FD2-6503-4F77-8487-9B33E0527141}" srcOrd="3" destOrd="0" presId="urn:microsoft.com/office/officeart/2005/8/layout/pyramid1"/>
    <dgm:cxn modelId="{525EF32E-F5D4-4104-99DE-491CC89BC8A7}" type="presParOf" srcId="{29C42FD2-6503-4F77-8487-9B33E0527141}" destId="{E6279944-4AC5-4561-B5D0-64EE0E57E695}" srcOrd="0" destOrd="0" presId="urn:microsoft.com/office/officeart/2005/8/layout/pyramid1"/>
    <dgm:cxn modelId="{4DDF9556-7339-484C-BEF2-A883BE93A7D2}" type="presParOf" srcId="{29C42FD2-6503-4F77-8487-9B33E0527141}" destId="{2E9D1362-172A-4369-8415-6E089FA67356}" srcOrd="1" destOrd="0" presId="urn:microsoft.com/office/officeart/2005/8/layout/pyramid1"/>
    <dgm:cxn modelId="{0F7972D5-8E47-4F28-8681-D2CC3454A3E3}" type="presParOf" srcId="{6346E340-6B27-47A2-93A8-AA7F0249167F}" destId="{E55855A1-EC9E-41EF-AA5C-B0A6C62BC58F}" srcOrd="4" destOrd="0" presId="urn:microsoft.com/office/officeart/2005/8/layout/pyramid1"/>
    <dgm:cxn modelId="{58D1AF08-7789-4CDD-9645-4E77CABF158B}" type="presParOf" srcId="{E55855A1-EC9E-41EF-AA5C-B0A6C62BC58F}" destId="{285279A8-A2FF-4704-92DF-4753853CE322}" srcOrd="0" destOrd="0" presId="urn:microsoft.com/office/officeart/2005/8/layout/pyramid1"/>
    <dgm:cxn modelId="{4889810E-F01B-4ED3-B9F6-A2F114BCD540}" type="presParOf" srcId="{E55855A1-EC9E-41EF-AA5C-B0A6C62BC58F}" destId="{48B1057C-5EDF-4EC8-9A6B-B059EB7B0F8E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F954D-81D4-4546-B08E-448FBA7A18FE}">
      <dsp:nvSpPr>
        <dsp:cNvPr id="0" name=""/>
        <dsp:cNvSpPr/>
      </dsp:nvSpPr>
      <dsp:spPr>
        <a:xfrm>
          <a:off x="1428530" y="0"/>
          <a:ext cx="973992" cy="847625"/>
        </a:xfrm>
        <a:prstGeom prst="trapezoid">
          <a:avLst>
            <a:gd name="adj" fmla="val 58298"/>
          </a:avLst>
        </a:prstGeom>
        <a:solidFill>
          <a:srgbClr val="FF0000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1428530" y="0"/>
        <a:ext cx="973992" cy="847625"/>
      </dsp:txXfrm>
    </dsp:sp>
    <dsp:sp modelId="{3CE8FECB-ADC6-4195-8C29-ECF1EEE9F8FA}">
      <dsp:nvSpPr>
        <dsp:cNvPr id="0" name=""/>
        <dsp:cNvSpPr/>
      </dsp:nvSpPr>
      <dsp:spPr>
        <a:xfrm>
          <a:off x="1066031" y="847625"/>
          <a:ext cx="1698991" cy="609525"/>
        </a:xfrm>
        <a:prstGeom prst="trapezoid">
          <a:avLst>
            <a:gd name="adj" fmla="val 58298"/>
          </a:avLst>
        </a:prstGeom>
        <a:solidFill>
          <a:srgbClr val="FF62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1363354" y="847625"/>
        <a:ext cx="1104344" cy="609525"/>
      </dsp:txXfrm>
    </dsp:sp>
    <dsp:sp modelId="{753AA43A-5097-42D8-A3EF-20B11215D8F3}">
      <dsp:nvSpPr>
        <dsp:cNvPr id="0" name=""/>
        <dsp:cNvSpPr/>
      </dsp:nvSpPr>
      <dsp:spPr>
        <a:xfrm>
          <a:off x="710687" y="1457151"/>
          <a:ext cx="2409678" cy="609525"/>
        </a:xfrm>
        <a:prstGeom prst="trapezoid">
          <a:avLst>
            <a:gd name="adj" fmla="val 58298"/>
          </a:avLst>
        </a:prstGeom>
        <a:solidFill>
          <a:srgbClr val="FFB6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1132381" y="1457151"/>
        <a:ext cx="1566291" cy="609525"/>
      </dsp:txXfrm>
    </dsp:sp>
    <dsp:sp modelId="{E6279944-4AC5-4561-B5D0-64EE0E57E695}">
      <dsp:nvSpPr>
        <dsp:cNvPr id="0" name=""/>
        <dsp:cNvSpPr/>
      </dsp:nvSpPr>
      <dsp:spPr>
        <a:xfrm>
          <a:off x="355343" y="2066677"/>
          <a:ext cx="3120366" cy="609525"/>
        </a:xfrm>
        <a:prstGeom prst="trapezoid">
          <a:avLst>
            <a:gd name="adj" fmla="val 58298"/>
          </a:avLst>
        </a:prstGeom>
        <a:solidFill>
          <a:srgbClr val="FFED01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r>
            <a:rPr lang="en-US" altLang="ko-KR" sz="1600" b="1" kern="1200">
              <a:solidFill>
                <a:sysClr val="window" lastClr="FFFFFF"/>
              </a:solidFill>
              <a:latin typeface="Arial" pitchFamily="34" charset="0"/>
              <a:ea typeface="Arial Unicode MS"/>
              <a:cs typeface="Arial" pitchFamily="34" charset="0"/>
            </a:rPr>
            <a:t> </a:t>
          </a:r>
          <a:endParaRPr lang="en-JM" sz="1600" b="1" kern="120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901407" y="2066677"/>
        <a:ext cx="2028238" cy="609525"/>
      </dsp:txXfrm>
    </dsp:sp>
    <dsp:sp modelId="{285279A8-A2FF-4704-92DF-4753853CE322}">
      <dsp:nvSpPr>
        <dsp:cNvPr id="0" name=""/>
        <dsp:cNvSpPr/>
      </dsp:nvSpPr>
      <dsp:spPr>
        <a:xfrm>
          <a:off x="0" y="2676203"/>
          <a:ext cx="3831053" cy="609525"/>
        </a:xfrm>
        <a:prstGeom prst="trapezoid">
          <a:avLst>
            <a:gd name="adj" fmla="val 58298"/>
          </a:avLst>
        </a:prstGeom>
        <a:solidFill>
          <a:srgbClr val="FFFBA3"/>
        </a:solidFill>
        <a:ln w="25400" cap="flat" cmpd="sng" algn="ctr">
          <a:solidFill>
            <a:sysClr val="window" lastClr="FFFFFF">
              <a:lumMod val="95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JM" sz="1600" b="1" kern="1200" spc="-100" baseline="0" dirty="0">
            <a:solidFill>
              <a:sysClr val="window" lastClr="FFFFFF"/>
            </a:solidFill>
            <a:latin typeface="Arial" pitchFamily="34" charset="0"/>
            <a:ea typeface="Arial Unicode MS"/>
            <a:cs typeface="Arial" pitchFamily="34" charset="0"/>
          </a:endParaRPr>
        </a:p>
      </dsp:txBody>
      <dsp:txXfrm>
        <a:off x="670434" y="2676203"/>
        <a:ext cx="2490185" cy="609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12739BB-2B75-486C-8D4C-28FF063587A8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C320378-E25A-40FB-A9B6-7984F320F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6094">
              <a:defRPr/>
            </a:pPr>
            <a:fld id="{6C320378-E25A-40FB-A9B6-7984F320F86A}" type="slidenum">
              <a:rPr lang="en-US">
                <a:solidFill>
                  <a:prstClr val="black"/>
                </a:solidFill>
                <a:latin typeface="Calibri"/>
              </a:rPr>
              <a:pPr defTabSz="99609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07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70480-6925-4DA0-9B5C-DAD722249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6094">
              <a:defRPr/>
            </a:pPr>
            <a:fld id="{6C320378-E25A-40FB-A9B6-7984F320F86A}" type="slidenum">
              <a:rPr lang="en-US">
                <a:solidFill>
                  <a:prstClr val="black"/>
                </a:solidFill>
                <a:latin typeface="Calibri"/>
              </a:rPr>
              <a:pPr defTabSz="99609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60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962896-1FA7-492B-9172-61283CF3B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9141288" cy="5141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E6357E-99B2-418F-A36A-7001E877C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5" y="4212980"/>
            <a:ext cx="6858000" cy="369833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74ED5C-9204-4AFD-9B28-3F8949F78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4517780"/>
            <a:ext cx="6858000" cy="228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7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373ABF-F44D-4C3B-8289-ACA1F6503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9141287" cy="51419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084A83-0B06-42B4-8133-9AFCCEA3A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5" y="4212980"/>
            <a:ext cx="6858000" cy="369833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561DB10-41B9-4111-BB9A-7BE1D20B0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4517780"/>
            <a:ext cx="6858000" cy="228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0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C799C-C8AB-4CEC-A825-C005CDF6D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9141288" cy="51419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EC04B1-EC63-47F6-98BF-7EC965C87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85" y="4212980"/>
            <a:ext cx="6858000" cy="369833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BE0E8F-324F-48D4-84FF-F73F12C85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4517780"/>
            <a:ext cx="6858000" cy="228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9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CAA4FD-3B57-4F0D-91C9-F3E3FCF0C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9141288" cy="51419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E5F2ED-3F63-4B02-A473-15E593E7A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313" y="509998"/>
            <a:ext cx="7772400" cy="4042952"/>
          </a:xfrm>
        </p:spPr>
        <p:txBody>
          <a:bodyPr anchor="ctr">
            <a:normAutofit/>
          </a:bodyPr>
          <a:lstStyle>
            <a:lvl1pPr algn="ctr">
              <a:defRPr lang="en-US" sz="28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Agenda Name / Department Name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D7E9B0C-9050-4BA4-9C5E-6C5DB2D48078}"/>
              </a:ext>
            </a:extLst>
          </p:cNvPr>
          <p:cNvSpPr txBox="1">
            <a:spLocks/>
          </p:cNvSpPr>
          <p:nvPr userDrawn="1"/>
        </p:nvSpPr>
        <p:spPr>
          <a:xfrm>
            <a:off x="-794" y="4650416"/>
            <a:ext cx="436728" cy="180977"/>
          </a:xfrm>
          <a:prstGeom prst="homePlate">
            <a:avLst/>
          </a:prstGeom>
          <a:solidFill>
            <a:srgbClr val="B2B2B2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6E14D64-5845-4554-B779-18067D83C6BD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FDC3AB-C6FB-498F-A800-330493395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9141288" cy="5141975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DA53141-E24D-4A69-9983-E5E240D15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9551"/>
            <a:ext cx="68580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sz="20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D9B35A1-7FAB-45B8-BD0D-A953AB016C34}"/>
              </a:ext>
            </a:extLst>
          </p:cNvPr>
          <p:cNvSpPr txBox="1">
            <a:spLocks/>
          </p:cNvSpPr>
          <p:nvPr userDrawn="1"/>
        </p:nvSpPr>
        <p:spPr>
          <a:xfrm>
            <a:off x="-794" y="4650416"/>
            <a:ext cx="436728" cy="180977"/>
          </a:xfrm>
          <a:prstGeom prst="homePlate">
            <a:avLst/>
          </a:prstGeom>
          <a:solidFill>
            <a:srgbClr val="B2B2B2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6E14D64-5845-4554-B779-18067D83C6BD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66980F-6E06-4B23-B5BB-922526075A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895350"/>
            <a:ext cx="8229600" cy="3699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lang="en-US" sz="1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1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EC8F2-F585-4D57-8DF2-259485E805C4}" type="datetime1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14D64-5845-4554-B779-18067D83C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0" r:id="rId4"/>
    <p:sldLayoutId id="214748366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A8B497-5ADD-4B89-8010-E05613CEA3F5}"/>
              </a:ext>
            </a:extLst>
          </p:cNvPr>
          <p:cNvSpPr txBox="1"/>
          <p:nvPr/>
        </p:nvSpPr>
        <p:spPr>
          <a:xfrm>
            <a:off x="457200" y="424815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ISO : 45001 One Volts Service </a:t>
            </a:r>
            <a:r>
              <a:rPr lang="en-US" sz="2400" b="1" dirty="0" err="1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2400" b="1" dirty="0">
                <a:solidFill>
                  <a:srgbClr val="59595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Safety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4618-2070-424E-94CD-7C68EB7766D7}"/>
              </a:ext>
            </a:extLst>
          </p:cNvPr>
          <p:cNvSpPr txBox="1"/>
          <p:nvPr/>
        </p:nvSpPr>
        <p:spPr>
          <a:xfrm>
            <a:off x="381000" y="4629150"/>
            <a:ext cx="3821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July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2023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CE801BA-5DCA-C4A1-FA36-F74F14AF1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9715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64301" y="68833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10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Implement Effectiveness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665421" y="1172289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Safety sign layout in power plant area 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 the installation phase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Review and analyze risk assessment to complete all activity and section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Review  SPR  report, JSA  reported And PWRA  reported.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Set up safety officer organization in executive and supervisory level for power plant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732B44-DE67-4A6C-ADB2-55A361F63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5377" y="2842488"/>
            <a:ext cx="1884224" cy="149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206107-5163-22BE-DC85-9D2576F41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48" y="2847072"/>
            <a:ext cx="1993396" cy="149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36BF30-70E5-5F7F-E4C5-CA5135041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076" y="2842488"/>
            <a:ext cx="2074518" cy="149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EE8A9-DE0B-3779-65C7-B07B1DD5D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250" y="2847072"/>
            <a:ext cx="2073114" cy="154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00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11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503027" y="1208152"/>
            <a:ext cx="4421023" cy="67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Staff Alcohol measurement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Strengthen Safety Performance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732B44-DE67-4A6C-ADB2-55A361F63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93" y="2148824"/>
            <a:ext cx="2057400" cy="163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206107-5163-22BE-DC85-9D2576F41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6190" y="2152309"/>
            <a:ext cx="2348453" cy="163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56351-C213-D3C8-16BE-EB86EB25E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7245" y="2148824"/>
            <a:ext cx="2057400" cy="1638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9B62B-1512-F1DC-2C83-71F9AD42A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480" y="2124468"/>
            <a:ext cx="2054530" cy="166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49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821332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6225" y="5055447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12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25" y="254848"/>
            <a:ext cx="6858000" cy="5333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BFAC94-BA8F-4B7B-BBCE-5B07000F1899}"/>
              </a:ext>
            </a:extLst>
          </p:cNvPr>
          <p:cNvGrpSpPr/>
          <p:nvPr/>
        </p:nvGrpSpPr>
        <p:grpSpPr>
          <a:xfrm>
            <a:off x="473900" y="779010"/>
            <a:ext cx="2336371" cy="369332"/>
            <a:chOff x="182880" y="807554"/>
            <a:chExt cx="2336371" cy="369332"/>
          </a:xfrm>
        </p:grpSpPr>
        <p:sp>
          <p:nvSpPr>
            <p:cNvPr id="54" name="วงรี 38">
              <a:extLst>
                <a:ext uri="{FF2B5EF4-FFF2-40B4-BE49-F238E27FC236}">
                  <a16:creationId xmlns:a16="http://schemas.microsoft.com/office/drawing/2014/main" id="{5143FD3A-C8A4-4919-87B6-8FD3A35E5DA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A5E133-9540-457A-B6D5-D1545BD5DC02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5ABE389-4919-434F-AB49-F180AC0F9270}"/>
              </a:ext>
            </a:extLst>
          </p:cNvPr>
          <p:cNvSpPr/>
          <p:nvPr/>
        </p:nvSpPr>
        <p:spPr>
          <a:xfrm>
            <a:off x="662631" y="1114788"/>
            <a:ext cx="3204097" cy="1203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Safety talk in small group of each staffs before starting a job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Sharing SHES MOMENT OF July ’2023 (How to protect yourself during earthquake) to staffs.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F1812-D57E-9018-BA78-4792CBAFEF31}"/>
              </a:ext>
            </a:extLst>
          </p:cNvPr>
          <p:cNvSpPr/>
          <p:nvPr/>
        </p:nvSpPr>
        <p:spPr>
          <a:xfrm>
            <a:off x="628248" y="2291450"/>
            <a:ext cx="3310118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Attend Safety weekly meeting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84B00D9A-36F8-4E34-D9D3-1B7BF79B4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72" y="821332"/>
            <a:ext cx="1238964" cy="767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49A22-0850-6D02-0A1A-D308AE736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04" y="2781299"/>
            <a:ext cx="1789618" cy="1695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51974B-8630-DA5A-0039-EC514B7892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8567" y="2781300"/>
            <a:ext cx="1828799" cy="1695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D2263-3C2B-9DA1-CA7B-7FA6837FF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802" y="2781299"/>
            <a:ext cx="1662475" cy="1695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AA470-EB98-86D5-FE4D-115659687C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6729" y="2781299"/>
            <a:ext cx="1828799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54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98562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13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0B54-4103-473F-9203-49FEEBD8DCF4}"/>
              </a:ext>
            </a:extLst>
          </p:cNvPr>
          <p:cNvGrpSpPr/>
          <p:nvPr/>
        </p:nvGrpSpPr>
        <p:grpSpPr>
          <a:xfrm>
            <a:off x="246214" y="939250"/>
            <a:ext cx="2336371" cy="369332"/>
            <a:chOff x="182880" y="3248658"/>
            <a:chExt cx="2336371" cy="369332"/>
          </a:xfrm>
        </p:grpSpPr>
        <p:sp>
          <p:nvSpPr>
            <p:cNvPr id="24" name="วงรี 38">
              <a:extLst>
                <a:ext uri="{FF2B5EF4-FFF2-40B4-BE49-F238E27FC236}">
                  <a16:creationId xmlns:a16="http://schemas.microsoft.com/office/drawing/2014/main" id="{5E860724-8590-4261-9FDD-132316C4D943}"/>
                </a:ext>
              </a:extLst>
            </p:cNvPr>
            <p:cNvSpPr/>
            <p:nvPr/>
          </p:nvSpPr>
          <p:spPr>
            <a:xfrm>
              <a:off x="182880" y="3248658"/>
              <a:ext cx="320147" cy="3201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E2B3E7-2FEB-4C03-9388-CC1918314A89}"/>
                </a:ext>
              </a:extLst>
            </p:cNvPr>
            <p:cNvSpPr txBox="1"/>
            <p:nvPr/>
          </p:nvSpPr>
          <p:spPr>
            <a:xfrm>
              <a:off x="503027" y="324865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Mindset</a:t>
              </a:r>
            </a:p>
          </p:txBody>
        </p:sp>
      </p:grpSp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BF970A3A-3B10-4EC6-BF90-7B9F5BD1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391827"/>
            <a:ext cx="206152" cy="20615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07B8B1E-09C4-4435-ABCA-1018E9C719FD}"/>
              </a:ext>
            </a:extLst>
          </p:cNvPr>
          <p:cNvSpPr/>
          <p:nvPr/>
        </p:nvSpPr>
        <p:spPr>
          <a:xfrm>
            <a:off x="745571" y="1352550"/>
            <a:ext cx="3674029" cy="63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SHE-Contractor Weekly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Bi-Weekly Walk Down Power Plan Area </a:t>
            </a:r>
          </a:p>
        </p:txBody>
      </p:sp>
      <p:pic>
        <p:nvPicPr>
          <p:cNvPr id="76" name="Picture 75" descr="Shape&#10;&#10;Description automatically generated with low confidence">
            <a:extLst>
              <a:ext uri="{FF2B5EF4-FFF2-40B4-BE49-F238E27FC236}">
                <a16:creationId xmlns:a16="http://schemas.microsoft.com/office/drawing/2014/main" id="{50C17C6F-70D0-4BF7-8CC0-B7E7A3BA9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794279"/>
            <a:ext cx="206152" cy="2061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84" y="2480011"/>
            <a:ext cx="1722016" cy="17242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7531"/>
          <a:stretch/>
        </p:blipFill>
        <p:spPr>
          <a:xfrm>
            <a:off x="2137694" y="2480012"/>
            <a:ext cx="1915680" cy="1724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6091A-27F7-E358-7C18-BE60F5873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287" y="2480011"/>
            <a:ext cx="1907693" cy="169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551EC-363B-3381-D2B8-883F90EC2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134" y="2480011"/>
            <a:ext cx="1907693" cy="169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88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4B71-A573-49A2-8DF3-4F3DACC7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123EA9-04EC-6A80-BFCB-AC530E30045D}"/>
              </a:ext>
            </a:extLst>
          </p:cNvPr>
          <p:cNvGrpSpPr/>
          <p:nvPr/>
        </p:nvGrpSpPr>
        <p:grpSpPr>
          <a:xfrm>
            <a:off x="304800" y="895350"/>
            <a:ext cx="2336371" cy="369332"/>
            <a:chOff x="182880" y="2848730"/>
            <a:chExt cx="2336371" cy="369332"/>
          </a:xfrm>
        </p:grpSpPr>
        <p:sp>
          <p:nvSpPr>
            <p:cNvPr id="5" name="วงรี 38">
              <a:extLst>
                <a:ext uri="{FF2B5EF4-FFF2-40B4-BE49-F238E27FC236}">
                  <a16:creationId xmlns:a16="http://schemas.microsoft.com/office/drawing/2014/main" id="{3F9AD7C7-EFA4-20B2-9396-84072A755726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479EC6-809A-817C-7309-736B8F24C28E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9ED4A967-C841-505F-85EA-A8A8F8AC9A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95" y="1424308"/>
            <a:ext cx="206152" cy="2061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1FEC73-2657-A10E-29F8-53E9EF9BDDC7}"/>
              </a:ext>
            </a:extLst>
          </p:cNvPr>
          <p:cNvSpPr/>
          <p:nvPr/>
        </p:nvSpPr>
        <p:spPr>
          <a:xfrm>
            <a:off x="837971" y="1385523"/>
            <a:ext cx="1295629" cy="2837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Primary Therapy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9DA9F7B3-94B9-7F8D-2F0A-CCC0ADB3B2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5" y="1790086"/>
            <a:ext cx="206152" cy="2061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E66101-10D4-11AF-9F89-976CD11551E2}"/>
              </a:ext>
            </a:extLst>
          </p:cNvPr>
          <p:cNvSpPr/>
          <p:nvPr/>
        </p:nvSpPr>
        <p:spPr>
          <a:xfrm>
            <a:off x="837973" y="1765394"/>
            <a:ext cx="1295627" cy="2837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First Aid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4404F1-29FB-7DAA-3663-84C8F9B2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48" y="895349"/>
            <a:ext cx="2911123" cy="403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9AB02A-B9EB-3121-4AEE-AA866B50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18" y="895350"/>
            <a:ext cx="2754738" cy="388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75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C80B26C-51D9-585C-27B5-2EDB03F3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20" y="165348"/>
            <a:ext cx="6858000" cy="533400"/>
          </a:xfrm>
        </p:spPr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587B0B-8AC1-212E-FC67-BA529A9749F5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6" name="วงรี 38">
              <a:extLst>
                <a:ext uri="{FF2B5EF4-FFF2-40B4-BE49-F238E27FC236}">
                  <a16:creationId xmlns:a16="http://schemas.microsoft.com/office/drawing/2014/main" id="{447CA035-8EFD-F446-7E70-9DB74044203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C810D3-449D-4031-F991-0CA870D1350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36B02A3-FBA6-561A-2BE1-4F2D63B950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9" y="1250796"/>
            <a:ext cx="206152" cy="2061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D28846-B79B-1DEA-9743-C18C0D7BE6A8}"/>
              </a:ext>
            </a:extLst>
          </p:cNvPr>
          <p:cNvSpPr/>
          <p:nvPr/>
        </p:nvSpPr>
        <p:spPr>
          <a:xfrm>
            <a:off x="738067" y="1209403"/>
            <a:ext cx="1700333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Annual Health</a:t>
            </a:r>
            <a:r>
              <a:rPr lang="en-US" sz="1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Check.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77161D-A067-A564-45B6-D6F1CE00C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68" y="1743917"/>
            <a:ext cx="1998399" cy="117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45060-7FA5-2516-70A9-E02CCE473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175" y="1879498"/>
            <a:ext cx="1998400" cy="103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D13AA-6402-A678-A5B5-78F74F993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656" y="1787126"/>
            <a:ext cx="1860800" cy="103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47DA1-B807-778F-BED3-E1FD32BC1C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358" y="1743917"/>
            <a:ext cx="1933473" cy="99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FB3A1-9CD5-92DA-6FB5-E8A581C3EF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161016"/>
            <a:ext cx="2122386" cy="159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8D1F2E-9EB4-2935-390B-E01675BC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375" y="3142687"/>
            <a:ext cx="2171250" cy="162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658296-5742-2A15-6EC5-99410E30D3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8350" y="3124358"/>
            <a:ext cx="2171250" cy="1628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97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4769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16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pic>
        <p:nvPicPr>
          <p:cNvPr id="39" name="Picture 38" descr="Shape&#10;&#10;Description automatically generated with low confidence">
            <a:extLst>
              <a:ext uri="{FF2B5EF4-FFF2-40B4-BE49-F238E27FC236}">
                <a16:creationId xmlns:a16="http://schemas.microsoft.com/office/drawing/2014/main" id="{61B46CBF-FF2D-4FBA-BF14-CD4AE81756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9" y="1250796"/>
            <a:ext cx="206152" cy="20615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C399BD95-C426-4C62-8994-817725324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96" y="1514339"/>
            <a:ext cx="206152" cy="206152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668848" y="1193400"/>
            <a:ext cx="4298220" cy="836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Strengthen Safety Performance</a:t>
            </a:r>
          </a:p>
          <a:p>
            <a:r>
              <a:rPr lang="en-US" sz="1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Monthly Drug Testing Course</a:t>
            </a: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C8B66B-C095-E2C4-DC80-496F78456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3" y="2781299"/>
            <a:ext cx="2318294" cy="173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C9504C-1FAE-6272-FD81-E4672D90E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857" y="2802973"/>
            <a:ext cx="2066817" cy="169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2B5678-1A75-39C5-8A6B-6DE14826D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1291" y="2805874"/>
            <a:ext cx="2326027" cy="170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626894-F291-FC47-DBAB-44C49523D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7744" y="2766094"/>
            <a:ext cx="2326027" cy="174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031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81279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17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80" y="1160217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Contractor participate to report UA, UC and near miss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Monthly Inspection of Electrical Equipment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Fire extinguisher checking</a:t>
            </a:r>
          </a:p>
          <a:p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F6FC0-A5AD-797E-B608-25DF649A7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347" y="2780806"/>
            <a:ext cx="2731088" cy="20487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29C951-B856-EEAB-9BCF-595458C9C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822" y="2754136"/>
            <a:ext cx="2731706" cy="204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6F398-2BF6-E17D-FF15-0A7FAAFB8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27577" b="17660"/>
          <a:stretch/>
        </p:blipFill>
        <p:spPr>
          <a:xfrm>
            <a:off x="6400800" y="2708680"/>
            <a:ext cx="2362200" cy="210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39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81279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18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80" y="1160217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Monthly Inspection of tool Equipment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Monthly Inspection of Safety Full body Harness  Equipment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F6FC0-A5AD-797E-B608-25DF649A7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27" y="2766560"/>
            <a:ext cx="2731088" cy="204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29C951-B856-EEAB-9BCF-595458C9C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822" y="2754136"/>
            <a:ext cx="2731706" cy="204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6F398-2BF6-E17D-FF15-0A7FAAFB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942"/>
          <a:stretch/>
        </p:blipFill>
        <p:spPr>
          <a:xfrm>
            <a:off x="6400800" y="2708680"/>
            <a:ext cx="2362200" cy="210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45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47698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H Sarabun New" panose="020B0500040200020003" pitchFamily="34" charset="-34"/>
                <a:cs typeface="TH Sarabun New" panose="020B0500040200020003" pitchFamily="34" charset="-34"/>
              </a:rPr>
              <a:t>staff body temperature measurement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29201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19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2"/>
            <a:ext cx="6858000" cy="533399"/>
          </a:xfrm>
        </p:spPr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809936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79" y="1179267"/>
            <a:ext cx="4358891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Contractor participate to report UA, UC and near miss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Assess the risks before starting work Using PWRA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3FC77-1C9A-6652-7CE3-EA1F2AAF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r="7264"/>
          <a:stretch/>
        </p:blipFill>
        <p:spPr>
          <a:xfrm>
            <a:off x="342953" y="1753911"/>
            <a:ext cx="4222022" cy="311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30E73-4D0C-D58D-D115-126A7ED41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2700"/>
          <a:stretch/>
        </p:blipFill>
        <p:spPr>
          <a:xfrm>
            <a:off x="4724400" y="1753911"/>
            <a:ext cx="3810000" cy="306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26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6C10-DD3E-F891-D28C-5456594A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177"/>
            <a:ext cx="6858000" cy="5333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Monthly Performance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F8857-BE06-F250-8FBE-B6E43CFE8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5.3 Corporate Safety Division</a:t>
            </a:r>
            <a:endParaRPr lang="th-TH" sz="3200" dirty="0"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( Safety Power Plant 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3200" dirty="0">
                <a:solidFill>
                  <a:srgbClr val="0070C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</a:p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F4412555-3CEB-159A-F325-ED2B02CF3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5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20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0B54-4103-473F-9203-49FEEBD8DCF4}"/>
              </a:ext>
            </a:extLst>
          </p:cNvPr>
          <p:cNvGrpSpPr/>
          <p:nvPr/>
        </p:nvGrpSpPr>
        <p:grpSpPr>
          <a:xfrm>
            <a:off x="246214" y="939250"/>
            <a:ext cx="2336371" cy="369332"/>
            <a:chOff x="182880" y="3248658"/>
            <a:chExt cx="2336371" cy="369332"/>
          </a:xfrm>
        </p:grpSpPr>
        <p:sp>
          <p:nvSpPr>
            <p:cNvPr id="24" name="วงรี 38">
              <a:extLst>
                <a:ext uri="{FF2B5EF4-FFF2-40B4-BE49-F238E27FC236}">
                  <a16:creationId xmlns:a16="http://schemas.microsoft.com/office/drawing/2014/main" id="{5E860724-8590-4261-9FDD-132316C4D943}"/>
                </a:ext>
              </a:extLst>
            </p:cNvPr>
            <p:cNvSpPr/>
            <p:nvPr/>
          </p:nvSpPr>
          <p:spPr>
            <a:xfrm>
              <a:off x="182880" y="3248658"/>
              <a:ext cx="320147" cy="3201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E2B3E7-2FEB-4C03-9388-CC1918314A89}"/>
                </a:ext>
              </a:extLst>
            </p:cNvPr>
            <p:cNvSpPr txBox="1"/>
            <p:nvPr/>
          </p:nvSpPr>
          <p:spPr>
            <a:xfrm>
              <a:off x="503027" y="324865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Mindset</a:t>
              </a:r>
            </a:p>
          </p:txBody>
        </p:sp>
      </p:grpSp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BF970A3A-3B10-4EC6-BF90-7B9F5BD1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391827"/>
            <a:ext cx="206152" cy="20615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07B8B1E-09C4-4435-ABCA-1018E9C719FD}"/>
              </a:ext>
            </a:extLst>
          </p:cNvPr>
          <p:cNvSpPr/>
          <p:nvPr/>
        </p:nvSpPr>
        <p:spPr>
          <a:xfrm>
            <a:off x="745571" y="1352550"/>
            <a:ext cx="3674029" cy="63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officer of contractor checked wearing PPE of team before entry of power plant and everyone cooperate very well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role model </a:t>
            </a:r>
          </a:p>
        </p:txBody>
      </p:sp>
      <p:pic>
        <p:nvPicPr>
          <p:cNvPr id="76" name="Picture 75" descr="Shape&#10;&#10;Description automatically generated with low confidence">
            <a:extLst>
              <a:ext uri="{FF2B5EF4-FFF2-40B4-BE49-F238E27FC236}">
                <a16:creationId xmlns:a16="http://schemas.microsoft.com/office/drawing/2014/main" id="{50C17C6F-70D0-4BF7-8CC0-B7E7A3BA9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794279"/>
            <a:ext cx="206152" cy="2061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4" y="2414887"/>
            <a:ext cx="1450293" cy="16662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291" r="4426" b="28488"/>
          <a:stretch/>
        </p:blipFill>
        <p:spPr>
          <a:xfrm>
            <a:off x="2057400" y="2414887"/>
            <a:ext cx="2947254" cy="16662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49" y="3978379"/>
            <a:ext cx="277595" cy="3146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58" y="4014959"/>
            <a:ext cx="316955" cy="314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6091A-27F7-E358-7C18-BE60F5873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320" y="742950"/>
            <a:ext cx="3075109" cy="41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82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107504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21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BFAC94-BA8F-4B7B-BBCE-5B07000F1899}"/>
              </a:ext>
            </a:extLst>
          </p:cNvPr>
          <p:cNvGrpSpPr/>
          <p:nvPr/>
        </p:nvGrpSpPr>
        <p:grpSpPr>
          <a:xfrm>
            <a:off x="447675" y="733713"/>
            <a:ext cx="2336371" cy="369332"/>
            <a:chOff x="182880" y="807554"/>
            <a:chExt cx="2336371" cy="369332"/>
          </a:xfrm>
        </p:grpSpPr>
        <p:sp>
          <p:nvSpPr>
            <p:cNvPr id="54" name="วงรี 38">
              <a:extLst>
                <a:ext uri="{FF2B5EF4-FFF2-40B4-BE49-F238E27FC236}">
                  <a16:creationId xmlns:a16="http://schemas.microsoft.com/office/drawing/2014/main" id="{5143FD3A-C8A4-4919-87B6-8FD3A35E5DA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A5E133-9540-457A-B6D5-D1545BD5DC02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</a:t>
              </a:r>
            </a:p>
          </p:txBody>
        </p:sp>
      </p:grpSp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499F3993-86A0-446E-8D80-C4934C3E26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27" y="1159894"/>
            <a:ext cx="206152" cy="206152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low confidence">
            <a:extLst>
              <a:ext uri="{FF2B5EF4-FFF2-40B4-BE49-F238E27FC236}">
                <a16:creationId xmlns:a16="http://schemas.microsoft.com/office/drawing/2014/main" id="{3B96CF1C-D3E1-46BE-9B54-7058BA59E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16" y="1410430"/>
            <a:ext cx="206152" cy="20615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5ABE389-4919-434F-AB49-F180AC0F9270}"/>
              </a:ext>
            </a:extLst>
          </p:cNvPr>
          <p:cNvSpPr/>
          <p:nvPr/>
        </p:nvSpPr>
        <p:spPr>
          <a:xfrm>
            <a:off x="886472" y="1069491"/>
            <a:ext cx="2954031" cy="1203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COVID-19 Control measures - social distancing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talk in small group of each staffs before starting a job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Sharing SHES MOMENT OF july’2023 (How to protect yourself during earthquake) to staffs.</a:t>
            </a:r>
          </a:p>
        </p:txBody>
      </p:sp>
      <p:pic>
        <p:nvPicPr>
          <p:cNvPr id="77" name="Picture 76" descr="Shape&#10;&#10;Description automatically generated with low confidence">
            <a:extLst>
              <a:ext uri="{FF2B5EF4-FFF2-40B4-BE49-F238E27FC236}">
                <a16:creationId xmlns:a16="http://schemas.microsoft.com/office/drawing/2014/main" id="{65B31948-5B4B-4FAD-88C3-B42FD50712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16" y="1993782"/>
            <a:ext cx="206152" cy="206152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65B31948-5B4B-4FAD-88C3-B42FD50712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16" y="2281424"/>
            <a:ext cx="206152" cy="2061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BF1812-D57E-9018-BA78-4792CBAFEF31}"/>
              </a:ext>
            </a:extLst>
          </p:cNvPr>
          <p:cNvSpPr/>
          <p:nvPr/>
        </p:nvSpPr>
        <p:spPr>
          <a:xfrm>
            <a:off x="863913" y="2246153"/>
            <a:ext cx="3048227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Weekly SHE contractor meeting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259D8-D925-6556-5B36-089632137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0" y="2532910"/>
            <a:ext cx="2920520" cy="218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รูปภาพ 5">
            <a:extLst>
              <a:ext uri="{FF2B5EF4-FFF2-40B4-BE49-F238E27FC236}">
                <a16:creationId xmlns:a16="http://schemas.microsoft.com/office/drawing/2014/main" id="{8A482570-D2C8-8782-C3AE-7363862FE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50" y="732013"/>
            <a:ext cx="1459992" cy="904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6C6EB9-3C25-A66B-9A75-E2DB196BB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101" y="2612548"/>
            <a:ext cx="2976381" cy="223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D1081-D168-AD06-19AA-71FC645DD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52" y="2635479"/>
            <a:ext cx="2913231" cy="218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91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22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790885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730980" y="1160216"/>
            <a:ext cx="4358891" cy="72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Contractor participate to report UA, UC and near miss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 Following submission of House keeping everyday and weekly activity. activity in power plant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ABE4A6-97F2-CE5D-7CBF-9B926B4A2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471" y="2898682"/>
            <a:ext cx="2569297" cy="192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F0A411-72D6-0A2D-1D42-5EB1BB8E9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8775" y="2908350"/>
            <a:ext cx="2569297" cy="1923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37CAB-5BBF-BC0D-84B6-DE6338103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623" y="2936026"/>
            <a:ext cx="2569297" cy="192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66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206541" y="742950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23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177AA6-833A-939B-F0D0-995C2780C681}"/>
              </a:ext>
            </a:extLst>
          </p:cNvPr>
          <p:cNvGrpSpPr/>
          <p:nvPr/>
        </p:nvGrpSpPr>
        <p:grpSpPr>
          <a:xfrm>
            <a:off x="457200" y="788250"/>
            <a:ext cx="1610963" cy="369332"/>
            <a:chOff x="182880" y="807554"/>
            <a:chExt cx="1610963" cy="369332"/>
          </a:xfrm>
        </p:grpSpPr>
        <p:sp>
          <p:nvSpPr>
            <p:cNvPr id="18" name="วงรี 38">
              <a:extLst>
                <a:ext uri="{FF2B5EF4-FFF2-40B4-BE49-F238E27FC236}">
                  <a16:creationId xmlns:a16="http://schemas.microsoft.com/office/drawing/2014/main" id="{0958773D-EEAC-E863-FA68-F3FC50BD0B30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84999A-3B5A-95B6-2580-02793A96EA8C}"/>
                </a:ext>
              </a:extLst>
            </p:cNvPr>
            <p:cNvSpPr txBox="1"/>
            <p:nvPr/>
          </p:nvSpPr>
          <p:spPr>
            <a:xfrm>
              <a:off x="503027" y="807554"/>
              <a:ext cx="1290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Competency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173B3CC-8C86-31C8-2F5C-A676B2725282}"/>
              </a:ext>
            </a:extLst>
          </p:cNvPr>
          <p:cNvSpPr/>
          <p:nvPr/>
        </p:nvSpPr>
        <p:spPr>
          <a:xfrm>
            <a:off x="1001423" y="1214373"/>
            <a:ext cx="3048225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Update training record of One Volts Service </a:t>
            </a:r>
            <a:r>
              <a:rPr lang="en-US" sz="1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E16E1A-1427-34C6-F6AF-457D85F7051E}"/>
              </a:ext>
            </a:extLst>
          </p:cNvPr>
          <p:cNvSpPr/>
          <p:nvPr/>
        </p:nvSpPr>
        <p:spPr>
          <a:xfrm>
            <a:off x="1001421" y="1491484"/>
            <a:ext cx="4408779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General safety </a:t>
            </a:r>
            <a:r>
              <a:rPr lang="en-US" sz="1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training,Report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Problems,Obstacles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and Fix various Obstacles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F1812-D57E-9018-BA78-4792CBAFEF31}"/>
              </a:ext>
            </a:extLst>
          </p:cNvPr>
          <p:cNvSpPr/>
          <p:nvPr/>
        </p:nvSpPr>
        <p:spPr>
          <a:xfrm>
            <a:off x="1001421" y="1780508"/>
            <a:ext cx="3048227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Attend the Psychosocial Risk Assessment training</a:t>
            </a: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144463F0-4CD6-69EB-F39E-BBF28D1E64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48" y="1195680"/>
            <a:ext cx="206152" cy="206152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5242972A-79C1-30AA-D8E6-E558E2238D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48" y="1488278"/>
            <a:ext cx="206152" cy="206152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A85E7F68-AACC-B410-D0FE-A527E8991D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48" y="1758185"/>
            <a:ext cx="206152" cy="206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03385-8AE1-E5DD-A3A1-EF155D50F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1964337"/>
            <a:ext cx="3611165" cy="270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224B1-2774-12CE-E21A-3048C4DE3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2039707"/>
            <a:ext cx="3542101" cy="265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585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5D3B74F-FDC9-4CE7-8013-A7E6E180F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915845"/>
              </p:ext>
            </p:extLst>
          </p:nvPr>
        </p:nvGraphicFramePr>
        <p:xfrm>
          <a:off x="784578" y="3169109"/>
          <a:ext cx="2830340" cy="77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9D727272-BFD8-414F-A1A6-0978FB34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593"/>
            <a:ext cx="8229600" cy="7215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Difficulty and area of concerned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7BBC067-5B58-450B-9798-0AF731886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79192"/>
              </p:ext>
            </p:extLst>
          </p:nvPr>
        </p:nvGraphicFramePr>
        <p:xfrm>
          <a:off x="137160" y="742950"/>
          <a:ext cx="8930640" cy="3718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98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62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Key</a:t>
                      </a:r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Difficulties</a:t>
                      </a:r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&amp; </a:t>
                      </a:r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Concerns</a:t>
                      </a:r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endParaRPr lang="en-US" sz="18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Resolution</a:t>
                      </a:r>
                      <a:endParaRPr lang="en-US" sz="1800" baseline="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Target Date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PIC*-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Insulation Lagging and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Expension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Joint.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Dust Particles and Glass fiber fragments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(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Respiratory hazards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wearing 3M mask while working.  </a:t>
                      </a:r>
                    </a:p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Refreshment of work procedure to staffs.</a:t>
                      </a:r>
                    </a:p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House keeping everyday and weekly activity.</a:t>
                      </a:r>
                    </a:p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watering around working area.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Continual communication  2023</a:t>
                      </a:r>
                      <a:endParaRPr lang="en-US" sz="1800" b="0" i="0" kern="1200" baseline="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ea typeface="+mn-ea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One Volts Service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Co.,Ltd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Safety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 baseline="0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ea typeface="+mn-ea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74933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None/>
                      </a:pPr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25831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-"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§"/>
                      </a:pPr>
                      <a:endParaRPr lang="en-US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292122"/>
                  </a:ext>
                </a:extLst>
              </a:tr>
            </a:tbl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3231305-879E-4E59-AC98-998F58943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24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2803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CA24-1AA1-C9A3-31D4-D70EA16DD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248150"/>
            <a:ext cx="7450016" cy="609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1478B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4000" dirty="0" err="1">
                <a:solidFill>
                  <a:srgbClr val="1478B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4000" dirty="0">
                <a:solidFill>
                  <a:srgbClr val="1478B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Thank You</a:t>
            </a:r>
          </a:p>
        </p:txBody>
      </p:sp>
    </p:spTree>
    <p:extLst>
      <p:ext uri="{BB962C8B-B14F-4D97-AF65-F5344CB8AC3E}">
        <p14:creationId xmlns:p14="http://schemas.microsoft.com/office/powerpoint/2010/main" val="347498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285DA865-2398-4B62-878E-488FAB3F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3502"/>
            <a:ext cx="68580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Organization Chart Site Office in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Hongsa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Project </a:t>
            </a:r>
          </a:p>
        </p:txBody>
      </p:sp>
      <p:pic>
        <p:nvPicPr>
          <p:cNvPr id="6" name="รูปภาพ 7">
            <a:extLst>
              <a:ext uri="{FF2B5EF4-FFF2-40B4-BE49-F238E27FC236}">
                <a16:creationId xmlns:a16="http://schemas.microsoft.com/office/drawing/2014/main" id="{365AEA84-80A6-3DF0-7D1E-4CC142CF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17911" r="20001" b="12945"/>
          <a:stretch/>
        </p:blipFill>
        <p:spPr>
          <a:xfrm>
            <a:off x="2517228" y="430323"/>
            <a:ext cx="3733800" cy="1852998"/>
          </a:xfrm>
          <a:prstGeom prst="rect">
            <a:avLst/>
          </a:prstGeom>
        </p:spPr>
      </p:pic>
      <p:pic>
        <p:nvPicPr>
          <p:cNvPr id="7" name="รูปภาพ 9">
            <a:extLst>
              <a:ext uri="{FF2B5EF4-FFF2-40B4-BE49-F238E27FC236}">
                <a16:creationId xmlns:a16="http://schemas.microsoft.com/office/drawing/2014/main" id="{55911247-E0F7-41D0-D3BF-8D00A48E1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" t="29249" r="22759" b="12945"/>
          <a:stretch/>
        </p:blipFill>
        <p:spPr>
          <a:xfrm>
            <a:off x="2517228" y="2301280"/>
            <a:ext cx="3733801" cy="1643975"/>
          </a:xfrm>
          <a:prstGeom prst="rect">
            <a:avLst/>
          </a:prstGeom>
        </p:spPr>
      </p:pic>
      <p:pic>
        <p:nvPicPr>
          <p:cNvPr id="8" name="รูปภาพ 12">
            <a:extLst>
              <a:ext uri="{FF2B5EF4-FFF2-40B4-BE49-F238E27FC236}">
                <a16:creationId xmlns:a16="http://schemas.microsoft.com/office/drawing/2014/main" id="{C1900B85-59B0-919B-2B8E-7573D0089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" t="29768" r="20001" b="7534"/>
          <a:stretch/>
        </p:blipFill>
        <p:spPr>
          <a:xfrm>
            <a:off x="2517228" y="3429787"/>
            <a:ext cx="3733800" cy="1680211"/>
          </a:xfrm>
          <a:prstGeom prst="rect">
            <a:avLst/>
          </a:prstGeom>
        </p:spPr>
      </p:pic>
      <p:pic>
        <p:nvPicPr>
          <p:cNvPr id="9" name="รูปภาพ 5">
            <a:extLst>
              <a:ext uri="{FF2B5EF4-FFF2-40B4-BE49-F238E27FC236}">
                <a16:creationId xmlns:a16="http://schemas.microsoft.com/office/drawing/2014/main" id="{896F4453-0C25-7967-9EE9-740532D75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5E79-3B9A-195B-5836-61BFB2C9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SAFETY SLOGAN</a:t>
            </a: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37D591C8-FAAD-E8CC-4009-13B728ED3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41952"/>
            <a:ext cx="3074335" cy="1728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97040-062D-F0F3-AD80-587175C97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88" t="26042" r="8418" b="17708"/>
          <a:stretch/>
        </p:blipFill>
        <p:spPr>
          <a:xfrm>
            <a:off x="3379135" y="1647627"/>
            <a:ext cx="2838784" cy="1564228"/>
          </a:xfrm>
          <a:prstGeom prst="rect">
            <a:avLst/>
          </a:prstGeom>
        </p:spPr>
      </p:pic>
      <p:pic>
        <p:nvPicPr>
          <p:cNvPr id="6" name="รูปภาพ 22">
            <a:extLst>
              <a:ext uri="{FF2B5EF4-FFF2-40B4-BE49-F238E27FC236}">
                <a16:creationId xmlns:a16="http://schemas.microsoft.com/office/drawing/2014/main" id="{684D9E54-ED66-D030-F7E2-E6B7CEF6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19" y="2882071"/>
            <a:ext cx="2707024" cy="1521958"/>
          </a:xfrm>
          <a:prstGeom prst="rect">
            <a:avLst/>
          </a:prstGeom>
        </p:spPr>
      </p:pic>
      <p:pic>
        <p:nvPicPr>
          <p:cNvPr id="7" name="รูปภาพ 5">
            <a:extLst>
              <a:ext uri="{FF2B5EF4-FFF2-40B4-BE49-F238E27FC236}">
                <a16:creationId xmlns:a16="http://schemas.microsoft.com/office/drawing/2014/main" id="{1535FF51-5D15-9397-CF9D-C5C837438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51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3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2FA2-EA7E-9844-D473-86DA2F89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นโยบายด้านความปลอดภัย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EC2163A-F6F9-1BCE-734B-7B60B2823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93"/>
          <a:stretch/>
        </p:blipFill>
        <p:spPr>
          <a:xfrm>
            <a:off x="1905000" y="665726"/>
            <a:ext cx="5257800" cy="4268223"/>
          </a:xfrm>
          <a:prstGeom prst="rect">
            <a:avLst/>
          </a:prstGeom>
        </p:spPr>
      </p:pic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A3271AEA-C1B4-3486-3389-72959CC02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42950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6A62ED-10EE-472E-BD66-F6C967CBE48D}"/>
              </a:ext>
            </a:extLst>
          </p:cNvPr>
          <p:cNvSpPr/>
          <p:nvPr/>
        </p:nvSpPr>
        <p:spPr>
          <a:xfrm>
            <a:off x="4069832" y="3291497"/>
            <a:ext cx="5012126" cy="1282430"/>
          </a:xfrm>
          <a:prstGeom prst="roundRect">
            <a:avLst>
              <a:gd name="adj" fmla="val 13696"/>
            </a:avLst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17254-0F29-4114-A417-DC5B129CA7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2B6DBB-DBC0-4ECF-80D8-88AA0B07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POWER PLANT SAFETY PERFORMANCE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YEAR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45354-740B-4F2A-A83A-62CDBC314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3870251" cy="405013"/>
          </a:xfrm>
        </p:spPr>
        <p:txBody>
          <a:bodyPr>
            <a:noAutofit/>
          </a:bodyPr>
          <a:lstStyle/>
          <a:p>
            <a:r>
              <a:rPr lang="en-US" sz="1800" b="1" u="sng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1800" b="1" u="sng" dirty="0" err="1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1800" b="1" u="sng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A0A9388-E3E1-4FDE-8970-AD7DFEBBB3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055174"/>
              </p:ext>
            </p:extLst>
          </p:nvPr>
        </p:nvGraphicFramePr>
        <p:xfrm>
          <a:off x="76200" y="1183216"/>
          <a:ext cx="8991595" cy="175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193">
                  <a:extLst>
                    <a:ext uri="{9D8B030D-6E8A-4147-A177-3AD203B41FA5}">
                      <a16:colId xmlns:a16="http://schemas.microsoft.com/office/drawing/2014/main" val="3564088677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307142888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3318899368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06307753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30429071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23813348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869893557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1349259316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530215906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64636456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2734645405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745899291"/>
                    </a:ext>
                  </a:extLst>
                </a:gridCol>
                <a:gridCol w="595367">
                  <a:extLst>
                    <a:ext uri="{9D8B030D-6E8A-4147-A177-3AD203B41FA5}">
                      <a16:colId xmlns:a16="http://schemas.microsoft.com/office/drawing/2014/main" val="2995819698"/>
                    </a:ext>
                  </a:extLst>
                </a:gridCol>
                <a:gridCol w="761998">
                  <a:extLst>
                    <a:ext uri="{9D8B030D-6E8A-4147-A177-3AD203B41FA5}">
                      <a16:colId xmlns:a16="http://schemas.microsoft.com/office/drawing/2014/main" val="985754376"/>
                    </a:ext>
                  </a:extLst>
                </a:gridCol>
              </a:tblGrid>
              <a:tr h="4724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Man-Hour /Month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Jan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Feb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Mar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Apr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May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Jun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July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Aug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Sep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Oct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Nov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Dec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530697"/>
                  </a:ext>
                </a:extLst>
              </a:tr>
              <a:tr h="4105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Manpower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43582"/>
                  </a:ext>
                </a:extLst>
              </a:tr>
              <a:tr h="35308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Working Hours</a:t>
                      </a:r>
                    </a:p>
                  </a:txBody>
                  <a:tcPr marL="0" marR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7,680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8,048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8,760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8,256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7,872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7,872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10,752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59,240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615486"/>
                  </a:ext>
                </a:extLst>
              </a:tr>
              <a:tr h="41467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6464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89828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CBBC168-CA4C-4E77-8D24-451142791FCA}"/>
              </a:ext>
            </a:extLst>
          </p:cNvPr>
          <p:cNvGrpSpPr/>
          <p:nvPr/>
        </p:nvGrpSpPr>
        <p:grpSpPr>
          <a:xfrm>
            <a:off x="4876800" y="2922780"/>
            <a:ext cx="1040342" cy="368717"/>
            <a:chOff x="6478231" y="2646967"/>
            <a:chExt cx="1040342" cy="570376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24A67D9-2B6D-4104-91B2-44E11A9F68FD}"/>
                </a:ext>
              </a:extLst>
            </p:cNvPr>
            <p:cNvSpPr/>
            <p:nvPr/>
          </p:nvSpPr>
          <p:spPr>
            <a:xfrm>
              <a:off x="6478231" y="2646967"/>
              <a:ext cx="152400" cy="187959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6ACE7A-EB27-4DB8-815F-CDF963B438ED}"/>
                </a:ext>
              </a:extLst>
            </p:cNvPr>
            <p:cNvSpPr txBox="1"/>
            <p:nvPr/>
          </p:nvSpPr>
          <p:spPr>
            <a:xfrm>
              <a:off x="6733994" y="2825251"/>
              <a:ext cx="784579" cy="3920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We are here</a:t>
              </a: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ACFF73F5-9B59-48B6-B72D-7C0D3AFCE4C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rot="10800000">
              <a:off x="6554432" y="2834927"/>
              <a:ext cx="286921" cy="196092"/>
            </a:xfrm>
            <a:prstGeom prst="bentConnector2">
              <a:avLst/>
            </a:prstGeom>
            <a:ln>
              <a:solidFill>
                <a:srgbClr val="0000FF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467D6E-6C95-4356-A9F6-24A11B6CE6EF}"/>
              </a:ext>
            </a:extLst>
          </p:cNvPr>
          <p:cNvSpPr/>
          <p:nvPr/>
        </p:nvSpPr>
        <p:spPr>
          <a:xfrm>
            <a:off x="102138" y="3302839"/>
            <a:ext cx="3867718" cy="1053830"/>
          </a:xfrm>
          <a:prstGeom prst="roundRect">
            <a:avLst>
              <a:gd name="adj" fmla="val 10340"/>
            </a:avLst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W/H LTI Target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Power Plant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  : 15.0 Million (5 Feb 21 - 25 Dec 2023 )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E6FFDE-5AA7-4A83-AAB5-CF9E2AF7272F}"/>
              </a:ext>
            </a:extLst>
          </p:cNvPr>
          <p:cNvSpPr/>
          <p:nvPr/>
        </p:nvSpPr>
        <p:spPr>
          <a:xfrm>
            <a:off x="4131874" y="3302839"/>
            <a:ext cx="50121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W/H LTI Actual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43" indent="-285743" fontAlgn="ctr">
              <a:buFont typeface="Arial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july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’23 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10,752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Hours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43" lvl="0" indent="-285743" fontAlgn="ctr">
              <a:buFont typeface="Arial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Total Working Hours without LTI Y2023 : </a:t>
            </a:r>
            <a:r>
              <a:rPr lang="en-US" sz="1400" b="1" i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59,240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Hours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43" marR="0" lvl="0" indent="-285743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Best Record W/H LTI : </a:t>
            </a:r>
            <a:r>
              <a:rPr lang="en-US" sz="1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146,592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Hours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     (26 Dec 21 – 25 </a:t>
            </a:r>
            <a:r>
              <a:rPr lang="en-US" sz="1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July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23)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368AF-A631-44B2-BED4-579713CA09CC}"/>
              </a:ext>
            </a:extLst>
          </p:cNvPr>
          <p:cNvSpPr/>
          <p:nvPr/>
        </p:nvSpPr>
        <p:spPr>
          <a:xfrm>
            <a:off x="4724400" y="1177545"/>
            <a:ext cx="613741" cy="17235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918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0BDFFDA-537A-4AB9-BDD7-A017E32FC292}"/>
              </a:ext>
            </a:extLst>
          </p:cNvPr>
          <p:cNvGrpSpPr/>
          <p:nvPr/>
        </p:nvGrpSpPr>
        <p:grpSpPr>
          <a:xfrm>
            <a:off x="5215178" y="1183368"/>
            <a:ext cx="3828285" cy="293788"/>
            <a:chOff x="6975282" y="1883165"/>
            <a:chExt cx="5104380" cy="391717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7F2E546F-46A8-4344-9C6B-4727CA6530EF}"/>
                </a:ext>
              </a:extLst>
            </p:cNvPr>
            <p:cNvSpPr txBox="1"/>
            <p:nvPr/>
          </p:nvSpPr>
          <p:spPr>
            <a:xfrm>
              <a:off x="8242271" y="1898076"/>
              <a:ext cx="1273316" cy="3693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MINING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A1A1B57-3EC8-42B1-9F97-3C13CEA58D71}"/>
                </a:ext>
              </a:extLst>
            </p:cNvPr>
            <p:cNvSpPr txBox="1"/>
            <p:nvPr/>
          </p:nvSpPr>
          <p:spPr>
            <a:xfrm>
              <a:off x="6975282" y="1897105"/>
              <a:ext cx="1264575" cy="369333"/>
            </a:xfrm>
            <a:prstGeom prst="rect">
              <a:avLst/>
            </a:prstGeom>
            <a:solidFill>
              <a:srgbClr val="0000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HPC All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89623D73-B2D9-4B4E-80E1-18550CE4B2A5}"/>
                </a:ext>
              </a:extLst>
            </p:cNvPr>
            <p:cNvSpPr txBox="1"/>
            <p:nvPr/>
          </p:nvSpPr>
          <p:spPr>
            <a:xfrm>
              <a:off x="9498667" y="1883165"/>
              <a:ext cx="1313283" cy="38220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spc="-1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POWER</a:t>
              </a:r>
              <a:r>
                <a:rPr lang="en-US" altLang="ko-KR" sz="1200" b="1" spc="-3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altLang="ko-KR" sz="1200" b="1" spc="-1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PLANT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6ED1BF-5DDB-446C-8689-0A6138056151}"/>
                </a:ext>
              </a:extLst>
            </p:cNvPr>
            <p:cNvSpPr txBox="1"/>
            <p:nvPr/>
          </p:nvSpPr>
          <p:spPr>
            <a:xfrm>
              <a:off x="10811949" y="1905549"/>
              <a:ext cx="1267713" cy="3693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SUPPORT</a:t>
              </a:r>
            </a:p>
          </p:txBody>
        </p:sp>
      </p:grpSp>
      <p:graphicFrame>
        <p:nvGraphicFramePr>
          <p:cNvPr id="134" name="Table 134">
            <a:extLst>
              <a:ext uri="{FF2B5EF4-FFF2-40B4-BE49-F238E27FC236}">
                <a16:creationId xmlns:a16="http://schemas.microsoft.com/office/drawing/2014/main" id="{75C185A2-9422-4CB4-9F3E-53269AE5A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813275"/>
              </p:ext>
            </p:extLst>
          </p:nvPr>
        </p:nvGraphicFramePr>
        <p:xfrm>
          <a:off x="5208500" y="1533994"/>
          <a:ext cx="3831056" cy="326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764">
                  <a:extLst>
                    <a:ext uri="{9D8B030D-6E8A-4147-A177-3AD203B41FA5}">
                      <a16:colId xmlns:a16="http://schemas.microsoft.com/office/drawing/2014/main" val="2393218764"/>
                    </a:ext>
                  </a:extLst>
                </a:gridCol>
                <a:gridCol w="957764">
                  <a:extLst>
                    <a:ext uri="{9D8B030D-6E8A-4147-A177-3AD203B41FA5}">
                      <a16:colId xmlns:a16="http://schemas.microsoft.com/office/drawing/2014/main" val="1745004414"/>
                    </a:ext>
                  </a:extLst>
                </a:gridCol>
                <a:gridCol w="957764">
                  <a:extLst>
                    <a:ext uri="{9D8B030D-6E8A-4147-A177-3AD203B41FA5}">
                      <a16:colId xmlns:a16="http://schemas.microsoft.com/office/drawing/2014/main" val="244157484"/>
                    </a:ext>
                  </a:extLst>
                </a:gridCol>
                <a:gridCol w="957764">
                  <a:extLst>
                    <a:ext uri="{9D8B030D-6E8A-4147-A177-3AD203B41FA5}">
                      <a16:colId xmlns:a16="http://schemas.microsoft.com/office/drawing/2014/main" val="2411993626"/>
                    </a:ext>
                  </a:extLst>
                </a:gridCol>
              </a:tblGrid>
              <a:tr h="65367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693142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2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171604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00137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-100" baseline="0" dirty="0"/>
                        <a:t>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-100" baseline="0" dirty="0"/>
                        <a:t>(0), (0), (0)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39203"/>
                  </a:ext>
                </a:extLst>
              </a:tr>
              <a:tr h="653671">
                <a:tc>
                  <a:txBody>
                    <a:bodyPr/>
                    <a:lstStyle/>
                    <a:p>
                      <a:pPr algn="ctr"/>
                      <a:endParaRPr lang="en-US" sz="1300" b="1" spc="-14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spc="-100" baseline="0" dirty="0"/>
                        <a:t>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spc="-100" baseline="0" dirty="0"/>
                        <a:t>OVS   (0),  (0)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-100" baseline="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12597"/>
                  </a:ext>
                </a:extLst>
              </a:tr>
            </a:tbl>
          </a:graphicData>
        </a:graphic>
      </p:graphicFrame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1D5031A-B36A-46EB-BE5C-772321A304DC}"/>
              </a:ext>
            </a:extLst>
          </p:cNvPr>
          <p:cNvCxnSpPr>
            <a:cxnSpLocks/>
          </p:cNvCxnSpPr>
          <p:nvPr/>
        </p:nvCxnSpPr>
        <p:spPr>
          <a:xfrm>
            <a:off x="5203383" y="2191037"/>
            <a:ext cx="3836171" cy="0"/>
          </a:xfrm>
          <a:prstGeom prst="line">
            <a:avLst/>
          </a:prstGeom>
          <a:ln w="381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314B702-BD2C-4FF5-B5C3-589CC66829D2}"/>
              </a:ext>
            </a:extLst>
          </p:cNvPr>
          <p:cNvCxnSpPr>
            <a:cxnSpLocks/>
          </p:cNvCxnSpPr>
          <p:nvPr/>
        </p:nvCxnSpPr>
        <p:spPr>
          <a:xfrm>
            <a:off x="5203383" y="2847444"/>
            <a:ext cx="3836171" cy="0"/>
          </a:xfrm>
          <a:prstGeom prst="line">
            <a:avLst/>
          </a:prstGeom>
          <a:ln w="38100">
            <a:solidFill>
              <a:srgbClr val="EEE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837F2E7-25DD-4CED-8DF3-158247658F30}"/>
              </a:ext>
            </a:extLst>
          </p:cNvPr>
          <p:cNvCxnSpPr>
            <a:cxnSpLocks/>
          </p:cNvCxnSpPr>
          <p:nvPr/>
        </p:nvCxnSpPr>
        <p:spPr>
          <a:xfrm>
            <a:off x="5203383" y="3500588"/>
            <a:ext cx="3836171" cy="0"/>
          </a:xfrm>
          <a:prstGeom prst="line">
            <a:avLst/>
          </a:prstGeom>
          <a:ln w="38100">
            <a:solidFill>
              <a:srgbClr val="EBE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EC26E13-BEAC-456D-AAC3-51502D286031}"/>
              </a:ext>
            </a:extLst>
          </p:cNvPr>
          <p:cNvCxnSpPr>
            <a:cxnSpLocks/>
          </p:cNvCxnSpPr>
          <p:nvPr/>
        </p:nvCxnSpPr>
        <p:spPr>
          <a:xfrm>
            <a:off x="5203383" y="4143935"/>
            <a:ext cx="3836171" cy="0"/>
          </a:xfrm>
          <a:prstGeom prst="line">
            <a:avLst/>
          </a:prstGeom>
          <a:ln w="38100">
            <a:solidFill>
              <a:srgbClr val="E9E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BF4B70-972E-4AAF-AD86-1CDECD84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ACCIDENT PYRAMID 2022</a:t>
            </a:r>
          </a:p>
        </p:txBody>
      </p:sp>
      <p:sp>
        <p:nvSpPr>
          <p:cNvPr id="163" name="Text Placeholder 4">
            <a:extLst>
              <a:ext uri="{FF2B5EF4-FFF2-40B4-BE49-F238E27FC236}">
                <a16:creationId xmlns:a16="http://schemas.microsoft.com/office/drawing/2014/main" id="{F9F0BDC4-0E1A-4E8E-B0D7-1B21E5CC2BA0}"/>
              </a:ext>
            </a:extLst>
          </p:cNvPr>
          <p:cNvSpPr txBox="1">
            <a:spLocks/>
          </p:cNvSpPr>
          <p:nvPr/>
        </p:nvSpPr>
        <p:spPr>
          <a:xfrm>
            <a:off x="5215177" y="854559"/>
            <a:ext cx="3824377" cy="288032"/>
          </a:xfrm>
          <a:prstGeom prst="rect">
            <a:avLst/>
          </a:prstGeom>
          <a:solidFill>
            <a:srgbClr val="000000"/>
          </a:solidFill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2023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E86858-30AF-43FD-A373-49780ADAA0C9}"/>
              </a:ext>
            </a:extLst>
          </p:cNvPr>
          <p:cNvGrpSpPr/>
          <p:nvPr/>
        </p:nvGrpSpPr>
        <p:grpSpPr>
          <a:xfrm>
            <a:off x="5203381" y="1173096"/>
            <a:ext cx="3836174" cy="3635119"/>
            <a:chOff x="6959555" y="1659923"/>
            <a:chExt cx="5114898" cy="4846825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3EBB335-0A4C-4D69-8C34-FDECFD1F37C2}"/>
                </a:ext>
              </a:extLst>
            </p:cNvPr>
            <p:cNvCxnSpPr>
              <a:cxnSpLocks/>
            </p:cNvCxnSpPr>
            <p:nvPr/>
          </p:nvCxnSpPr>
          <p:spPr>
            <a:xfrm>
              <a:off x="6968264" y="2144195"/>
              <a:ext cx="51061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2672700-659A-4737-B08D-090D440C4B65}"/>
                </a:ext>
              </a:extLst>
            </p:cNvPr>
            <p:cNvCxnSpPr>
              <a:cxnSpLocks/>
              <a:endCxn id="134" idx="2"/>
            </p:cNvCxnSpPr>
            <p:nvPr/>
          </p:nvCxnSpPr>
          <p:spPr>
            <a:xfrm>
              <a:off x="9498701" y="1659923"/>
              <a:ext cx="21716" cy="4839004"/>
            </a:xfrm>
            <a:prstGeom prst="line">
              <a:avLst/>
            </a:prstGeom>
            <a:ln w="38100">
              <a:solidFill>
                <a:srgbClr val="F6F6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68ED695B-2940-4F02-927A-E926F5AF28DD}"/>
                </a:ext>
              </a:extLst>
            </p:cNvPr>
            <p:cNvCxnSpPr>
              <a:cxnSpLocks/>
            </p:cNvCxnSpPr>
            <p:nvPr/>
          </p:nvCxnSpPr>
          <p:spPr>
            <a:xfrm>
              <a:off x="10795020" y="1682184"/>
              <a:ext cx="0" cy="4824564"/>
            </a:xfrm>
            <a:prstGeom prst="line">
              <a:avLst/>
            </a:prstGeom>
            <a:ln w="38100">
              <a:solidFill>
                <a:srgbClr val="F9F9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2D93849C-D54B-45D0-9F3E-2EC2C47AD256}"/>
                </a:ext>
              </a:extLst>
            </p:cNvPr>
            <p:cNvCxnSpPr>
              <a:cxnSpLocks/>
            </p:cNvCxnSpPr>
            <p:nvPr/>
          </p:nvCxnSpPr>
          <p:spPr>
            <a:xfrm>
              <a:off x="8242272" y="1659923"/>
              <a:ext cx="0" cy="4846825"/>
            </a:xfrm>
            <a:prstGeom prst="line">
              <a:avLst/>
            </a:prstGeom>
            <a:ln w="38100">
              <a:solidFill>
                <a:srgbClr val="F3F3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0369F5E3-8A39-4278-B643-4638EC8C5B1F}"/>
                </a:ext>
              </a:extLst>
            </p:cNvPr>
            <p:cNvCxnSpPr>
              <a:cxnSpLocks/>
            </p:cNvCxnSpPr>
            <p:nvPr/>
          </p:nvCxnSpPr>
          <p:spPr>
            <a:xfrm>
              <a:off x="6959555" y="6500209"/>
              <a:ext cx="51148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654254-4DE7-4F10-9BD6-4AEF9BDF377D}"/>
              </a:ext>
            </a:extLst>
          </p:cNvPr>
          <p:cNvGrpSpPr/>
          <p:nvPr/>
        </p:nvGrpSpPr>
        <p:grpSpPr>
          <a:xfrm>
            <a:off x="951847" y="862842"/>
            <a:ext cx="4158357" cy="3962301"/>
            <a:chOff x="1421409" y="1455803"/>
            <a:chExt cx="5544476" cy="528306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6E0D4F0-2EF3-4184-A3DF-FCBEA4D45C49}"/>
                </a:ext>
              </a:extLst>
            </p:cNvPr>
            <p:cNvGrpSpPr/>
            <p:nvPr/>
          </p:nvGrpSpPr>
          <p:grpSpPr>
            <a:xfrm>
              <a:off x="1421409" y="1455803"/>
              <a:ext cx="5544476" cy="5283066"/>
              <a:chOff x="1343028" y="1455803"/>
              <a:chExt cx="5544476" cy="528306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C8760DE-6989-42DD-B8E9-1B450F65F2A7}"/>
                  </a:ext>
                </a:extLst>
              </p:cNvPr>
              <p:cNvGrpSpPr/>
              <p:nvPr/>
            </p:nvGrpSpPr>
            <p:grpSpPr>
              <a:xfrm>
                <a:off x="1343028" y="2327512"/>
                <a:ext cx="5544476" cy="4411357"/>
                <a:chOff x="110447" y="1817848"/>
                <a:chExt cx="5544476" cy="4411357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AE545B7-AEED-4F22-9CCB-9E16FA31F6B7}"/>
                    </a:ext>
                  </a:extLst>
                </p:cNvPr>
                <p:cNvGrpSpPr/>
                <p:nvPr/>
              </p:nvGrpSpPr>
              <p:grpSpPr>
                <a:xfrm>
                  <a:off x="284971" y="1817848"/>
                  <a:ext cx="5369952" cy="4380971"/>
                  <a:chOff x="929408" y="1817848"/>
                  <a:chExt cx="5369952" cy="4380971"/>
                </a:xfrm>
              </p:grpSpPr>
              <p:graphicFrame>
                <p:nvGraphicFramePr>
                  <p:cNvPr id="81" name="SmartArt Placeholder 13">
                    <a:extLst>
                      <a:ext uri="{FF2B5EF4-FFF2-40B4-BE49-F238E27FC236}">
                        <a16:creationId xmlns:a16="http://schemas.microsoft.com/office/drawing/2014/main" id="{B35D37BF-8368-458C-8F2F-96B1DC4D3726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929408" y="1817848"/>
                  <a:ext cx="5108072" cy="4380971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  <p:cxnSp>
                <p:nvCxnSpPr>
                  <p:cNvPr id="82" name="직선 연결선 2">
                    <a:extLst>
                      <a:ext uri="{FF2B5EF4-FFF2-40B4-BE49-F238E27FC236}">
                        <a16:creationId xmlns:a16="http://schemas.microsoft.com/office/drawing/2014/main" id="{9BE06E1D-A012-42CE-9EDB-FDD71DA665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1109" y="2397656"/>
                    <a:ext cx="2338251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5" name="직선 연결선 24">
                    <a:extLst>
                      <a:ext uri="{FF2B5EF4-FFF2-40B4-BE49-F238E27FC236}">
                        <a16:creationId xmlns:a16="http://schemas.microsoft.com/office/drawing/2014/main" id="{71501881-2680-465B-A83F-6AD5CBFD3B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1163" y="3243392"/>
                    <a:ext cx="1858197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6" name="직선 연결선 25">
                    <a:extLst>
                      <a:ext uri="{FF2B5EF4-FFF2-40B4-BE49-F238E27FC236}">
                        <a16:creationId xmlns:a16="http://schemas.microsoft.com/office/drawing/2014/main" id="{97FD9C0A-FA61-40DA-A525-97597F2105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21216" y="4075003"/>
                    <a:ext cx="1378144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7" name="직선 연결선 26">
                    <a:extLst>
                      <a:ext uri="{FF2B5EF4-FFF2-40B4-BE49-F238E27FC236}">
                        <a16:creationId xmlns:a16="http://schemas.microsoft.com/office/drawing/2014/main" id="{081718E9-D6E0-4DD1-92F3-6F86AD5651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9408" y="4906613"/>
                    <a:ext cx="84995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  <p:cxnSp>
                <p:nvCxnSpPr>
                  <p:cNvPr id="88" name="직선 연결선 27">
                    <a:extLst>
                      <a:ext uri="{FF2B5EF4-FFF2-40B4-BE49-F238E27FC236}">
                        <a16:creationId xmlns:a16="http://schemas.microsoft.com/office/drawing/2014/main" id="{47116C3C-4B3F-4B7B-B5E1-F67C9BA80F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7333" y="5738224"/>
                    <a:ext cx="322027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ysDot"/>
                    <a:headEnd type="oval"/>
                    <a:tailEnd type="triangle"/>
                  </a:ln>
                  <a:effectLst/>
                </p:spPr>
              </p:cxnSp>
            </p:grp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0166B141-A835-436F-A51F-CE6933D5CF7C}"/>
                    </a:ext>
                  </a:extLst>
                </p:cNvPr>
                <p:cNvSpPr txBox="1"/>
                <p:nvPr/>
              </p:nvSpPr>
              <p:spPr>
                <a:xfrm>
                  <a:off x="110447" y="5890650"/>
                  <a:ext cx="5436472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Unsafe Condition (13) or at-risk situation, Unsafe Act (2)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3BA6C03-02F1-4C4E-8C12-FC3E7DD164C9}"/>
                    </a:ext>
                  </a:extLst>
                </p:cNvPr>
                <p:cNvSpPr txBox="1"/>
                <p:nvPr/>
              </p:nvSpPr>
              <p:spPr>
                <a:xfrm>
                  <a:off x="417310" y="5092384"/>
                  <a:ext cx="4824811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Property Damage (0), First Aid (0), Near-Miss (0)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A1CE52E-DB44-43A5-A22F-2A94CF6456E9}"/>
                    </a:ext>
                  </a:extLst>
                </p:cNvPr>
                <p:cNvSpPr txBox="1"/>
                <p:nvPr/>
              </p:nvSpPr>
              <p:spPr>
                <a:xfrm>
                  <a:off x="1439004" y="4242194"/>
                  <a:ext cx="27968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Medical Treatment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DCC759C-B66F-413C-BD00-7C807745418E}"/>
                    </a:ext>
                  </a:extLst>
                </p:cNvPr>
                <p:cNvSpPr txBox="1"/>
                <p:nvPr/>
              </p:nvSpPr>
              <p:spPr>
                <a:xfrm>
                  <a:off x="1833348" y="3435477"/>
                  <a:ext cx="20235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LTI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366DC95-550A-4E76-B2EE-C65F9D2E8D87}"/>
                    </a:ext>
                  </a:extLst>
                </p:cNvPr>
                <p:cNvSpPr txBox="1"/>
                <p:nvPr/>
              </p:nvSpPr>
              <p:spPr>
                <a:xfrm>
                  <a:off x="2185960" y="2617732"/>
                  <a:ext cx="1320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Fatality</a:t>
                  </a:r>
                </a:p>
              </p:txBody>
            </p: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35C4977-498B-4D48-A82A-3A43B0CE5122}"/>
                  </a:ext>
                </a:extLst>
              </p:cNvPr>
              <p:cNvSpPr/>
              <p:nvPr/>
            </p:nvSpPr>
            <p:spPr>
              <a:xfrm>
                <a:off x="3738716" y="4390675"/>
                <a:ext cx="67137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3484C57-F408-4859-8F21-76F3FEF04355}"/>
                  </a:ext>
                </a:extLst>
              </p:cNvPr>
              <p:cNvSpPr/>
              <p:nvPr/>
            </p:nvSpPr>
            <p:spPr>
              <a:xfrm>
                <a:off x="3808137" y="3587001"/>
                <a:ext cx="52548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C74B66D-946F-4791-9A9F-8E1BF63BE664}"/>
                  </a:ext>
                </a:extLst>
              </p:cNvPr>
              <p:cNvSpPr/>
              <p:nvPr/>
            </p:nvSpPr>
            <p:spPr>
              <a:xfrm>
                <a:off x="3955040" y="2753783"/>
                <a:ext cx="22997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ECD995F-4145-4F90-9C65-049B72675DED}"/>
                  </a:ext>
                </a:extLst>
              </p:cNvPr>
              <p:cNvSpPr/>
              <p:nvPr/>
            </p:nvSpPr>
            <p:spPr>
              <a:xfrm>
                <a:off x="3364863" y="5214723"/>
                <a:ext cx="143488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0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B2329BA-AFB1-4BF3-A147-2218D10FF6F1}"/>
                  </a:ext>
                </a:extLst>
              </p:cNvPr>
              <p:cNvSpPr/>
              <p:nvPr/>
            </p:nvSpPr>
            <p:spPr>
              <a:xfrm>
                <a:off x="2688863" y="6034395"/>
                <a:ext cx="279688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16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337B959-8533-4F80-800A-2474A8052762}"/>
                  </a:ext>
                </a:extLst>
              </p:cNvPr>
              <p:cNvGrpSpPr/>
              <p:nvPr/>
            </p:nvGrpSpPr>
            <p:grpSpPr>
              <a:xfrm>
                <a:off x="2188449" y="1455803"/>
                <a:ext cx="3763370" cy="779427"/>
                <a:chOff x="2188449" y="1455803"/>
                <a:chExt cx="3763370" cy="779427"/>
              </a:xfrm>
            </p:grpSpPr>
            <p:sp>
              <p:nvSpPr>
                <p:cNvPr id="100" name="Text Placeholder 4">
                  <a:extLst>
                    <a:ext uri="{FF2B5EF4-FFF2-40B4-BE49-F238E27FC236}">
                      <a16:creationId xmlns:a16="http://schemas.microsoft.com/office/drawing/2014/main" id="{2A4479D8-F5BB-4AE1-ACFE-56E79958E4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88449" y="1455803"/>
                  <a:ext cx="3763370" cy="384043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vert="horz" lIns="68580" tIns="34290" rIns="68580" bIns="34290" rtlCol="0" anchor="b">
                  <a:norm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867" b="0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Arial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35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YEAR TO DATE Y2023</a:t>
                  </a:r>
                </a:p>
              </p:txBody>
            </p:sp>
            <p:sp>
              <p:nvSpPr>
                <p:cNvPr id="101" name="Text Placeholder 4">
                  <a:extLst>
                    <a:ext uri="{FF2B5EF4-FFF2-40B4-BE49-F238E27FC236}">
                      <a16:creationId xmlns:a16="http://schemas.microsoft.com/office/drawing/2014/main" id="{1BA65892-218D-4D28-B0F9-C5C15D57F52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88449" y="1891734"/>
                  <a:ext cx="3763369" cy="343496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vert="horz" lIns="68580" tIns="34290" rIns="68580" bIns="34290" rtlCol="0" anchor="b">
                  <a:norm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1867" b="0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Arial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(26 DECEMBER 2022 – 25 July 2023)</a:t>
                  </a:r>
                </a:p>
              </p:txBody>
            </p:sp>
          </p:grp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FB42399-EFBD-49F0-9B48-26F5B71316EE}"/>
                </a:ext>
              </a:extLst>
            </p:cNvPr>
            <p:cNvCxnSpPr>
              <a:cxnSpLocks/>
            </p:cNvCxnSpPr>
            <p:nvPr/>
          </p:nvCxnSpPr>
          <p:spPr>
            <a:xfrm>
              <a:off x="1595933" y="6708333"/>
              <a:ext cx="51080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C2D4863-864C-4097-A0A4-A62C2B3E5987}"/>
              </a:ext>
            </a:extLst>
          </p:cNvPr>
          <p:cNvGrpSpPr/>
          <p:nvPr/>
        </p:nvGrpSpPr>
        <p:grpSpPr>
          <a:xfrm>
            <a:off x="136731" y="1192636"/>
            <a:ext cx="719264" cy="3615578"/>
            <a:chOff x="193406" y="1895527"/>
            <a:chExt cx="959018" cy="48207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BE2C198-8000-43F6-9427-C33F9C1312DF}"/>
                </a:ext>
              </a:extLst>
            </p:cNvPr>
            <p:cNvSpPr/>
            <p:nvPr/>
          </p:nvSpPr>
          <p:spPr>
            <a:xfrm>
              <a:off x="196665" y="2327513"/>
              <a:ext cx="952500" cy="11014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E1535A5-C252-4D18-AE56-B6C18E2C8B64}"/>
                </a:ext>
              </a:extLst>
            </p:cNvPr>
            <p:cNvSpPr/>
            <p:nvPr/>
          </p:nvSpPr>
          <p:spPr>
            <a:xfrm>
              <a:off x="196665" y="3475778"/>
              <a:ext cx="952958" cy="774004"/>
            </a:xfrm>
            <a:prstGeom prst="roundRect">
              <a:avLst/>
            </a:prstGeom>
            <a:solidFill>
              <a:srgbClr val="FF6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252581EC-CE2F-4B69-8186-763866FD7A1E}"/>
                </a:ext>
              </a:extLst>
            </p:cNvPr>
            <p:cNvSpPr/>
            <p:nvPr/>
          </p:nvSpPr>
          <p:spPr>
            <a:xfrm>
              <a:off x="196665" y="4297950"/>
              <a:ext cx="952958" cy="774004"/>
            </a:xfrm>
            <a:prstGeom prst="roundRect">
              <a:avLst/>
            </a:prstGeom>
            <a:solidFill>
              <a:srgbClr val="FFB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E9319873-3211-4C7E-82CD-1E590D283489}"/>
                </a:ext>
              </a:extLst>
            </p:cNvPr>
            <p:cNvSpPr/>
            <p:nvPr/>
          </p:nvSpPr>
          <p:spPr>
            <a:xfrm>
              <a:off x="196666" y="5120122"/>
              <a:ext cx="952958" cy="774004"/>
            </a:xfrm>
            <a:prstGeom prst="roundRect">
              <a:avLst/>
            </a:prstGeom>
            <a:solidFill>
              <a:srgbClr val="FFE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64F5DF10-A0C8-46B4-8586-543097987CE3}"/>
                </a:ext>
              </a:extLst>
            </p:cNvPr>
            <p:cNvSpPr/>
            <p:nvPr/>
          </p:nvSpPr>
          <p:spPr>
            <a:xfrm>
              <a:off x="196665" y="5942294"/>
              <a:ext cx="955759" cy="774004"/>
            </a:xfrm>
            <a:prstGeom prst="roundRect">
              <a:avLst/>
            </a:prstGeom>
            <a:solidFill>
              <a:srgbClr val="FFF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3" name="Text Placeholder 4">
              <a:extLst>
                <a:ext uri="{FF2B5EF4-FFF2-40B4-BE49-F238E27FC236}">
                  <a16:creationId xmlns:a16="http://schemas.microsoft.com/office/drawing/2014/main" id="{44C8B7F1-E22C-4C06-8A5C-34A6C04ED2AC}"/>
                </a:ext>
              </a:extLst>
            </p:cNvPr>
            <p:cNvSpPr txBox="1">
              <a:spLocks/>
            </p:cNvSpPr>
            <p:nvPr/>
          </p:nvSpPr>
          <p:spPr>
            <a:xfrm>
              <a:off x="193406" y="1895527"/>
              <a:ext cx="955760" cy="343497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68580" tIns="34290" rIns="68580" bIns="3429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67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2023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5556823-EAB0-4A76-A5ED-2097001E1AAF}"/>
                </a:ext>
              </a:extLst>
            </p:cNvPr>
            <p:cNvCxnSpPr>
              <a:cxnSpLocks/>
            </p:cNvCxnSpPr>
            <p:nvPr/>
          </p:nvCxnSpPr>
          <p:spPr>
            <a:xfrm>
              <a:off x="196665" y="6712206"/>
              <a:ext cx="952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직선 연결선 2">
            <a:extLst>
              <a:ext uri="{FF2B5EF4-FFF2-40B4-BE49-F238E27FC236}">
                <a16:creationId xmlns:a16="http://schemas.microsoft.com/office/drawing/2014/main" id="{AEE27DA0-69A1-4EDA-9527-D6538EBC0888}"/>
              </a:ext>
            </a:extLst>
          </p:cNvPr>
          <p:cNvCxnSpPr>
            <a:cxnSpLocks/>
          </p:cNvCxnSpPr>
          <p:nvPr/>
        </p:nvCxnSpPr>
        <p:spPr>
          <a:xfrm>
            <a:off x="943444" y="1946990"/>
            <a:ext cx="175368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2" name="직선 연결선 24">
            <a:extLst>
              <a:ext uri="{FF2B5EF4-FFF2-40B4-BE49-F238E27FC236}">
                <a16:creationId xmlns:a16="http://schemas.microsoft.com/office/drawing/2014/main" id="{7E3F9ACB-023E-4CF8-B16A-FF20F86B47F8}"/>
              </a:ext>
            </a:extLst>
          </p:cNvPr>
          <p:cNvCxnSpPr>
            <a:cxnSpLocks/>
          </p:cNvCxnSpPr>
          <p:nvPr/>
        </p:nvCxnSpPr>
        <p:spPr>
          <a:xfrm>
            <a:off x="936659" y="2581292"/>
            <a:ext cx="139364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3" name="직선 연결선 25">
            <a:extLst>
              <a:ext uri="{FF2B5EF4-FFF2-40B4-BE49-F238E27FC236}">
                <a16:creationId xmlns:a16="http://schemas.microsoft.com/office/drawing/2014/main" id="{40D9B6D3-9DA4-4B75-9A82-B47999DC219E}"/>
              </a:ext>
            </a:extLst>
          </p:cNvPr>
          <p:cNvCxnSpPr>
            <a:cxnSpLocks/>
          </p:cNvCxnSpPr>
          <p:nvPr/>
        </p:nvCxnSpPr>
        <p:spPr>
          <a:xfrm>
            <a:off x="937856" y="3205000"/>
            <a:ext cx="1033608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4" name="직선 연결선 26">
            <a:extLst>
              <a:ext uri="{FF2B5EF4-FFF2-40B4-BE49-F238E27FC236}">
                <a16:creationId xmlns:a16="http://schemas.microsoft.com/office/drawing/2014/main" id="{B6301DC1-06A8-4B2B-BAC3-5732DFDA925E}"/>
              </a:ext>
            </a:extLst>
          </p:cNvPr>
          <p:cNvCxnSpPr>
            <a:cxnSpLocks/>
          </p:cNvCxnSpPr>
          <p:nvPr/>
        </p:nvCxnSpPr>
        <p:spPr>
          <a:xfrm>
            <a:off x="943245" y="3828707"/>
            <a:ext cx="63746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cxnSp>
        <p:nvCxnSpPr>
          <p:cNvPr id="65" name="직선 연결선 27">
            <a:extLst>
              <a:ext uri="{FF2B5EF4-FFF2-40B4-BE49-F238E27FC236}">
                <a16:creationId xmlns:a16="http://schemas.microsoft.com/office/drawing/2014/main" id="{CC8E6839-F1D9-44DF-B0E8-64C50800C719}"/>
              </a:ext>
            </a:extLst>
          </p:cNvPr>
          <p:cNvCxnSpPr>
            <a:cxnSpLocks/>
          </p:cNvCxnSpPr>
          <p:nvPr/>
        </p:nvCxnSpPr>
        <p:spPr>
          <a:xfrm>
            <a:off x="940474" y="4452416"/>
            <a:ext cx="24152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headEnd type="oval"/>
            <a:tailEnd type="triangle"/>
          </a:ln>
          <a:effectLst/>
        </p:spPr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ECCEF5A0-3CCA-436D-ACE4-47B81494D990}"/>
              </a:ext>
            </a:extLst>
          </p:cNvPr>
          <p:cNvSpPr/>
          <p:nvPr/>
        </p:nvSpPr>
        <p:spPr>
          <a:xfrm>
            <a:off x="283374" y="1729354"/>
            <a:ext cx="41181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CB197D1-6FF2-4C4B-9171-9D28EA4B464C}"/>
              </a:ext>
            </a:extLst>
          </p:cNvPr>
          <p:cNvSpPr/>
          <p:nvPr/>
        </p:nvSpPr>
        <p:spPr>
          <a:xfrm>
            <a:off x="280426" y="2518035"/>
            <a:ext cx="429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3D5245-7F65-4539-8FE0-9FFED68B6B44}"/>
              </a:ext>
            </a:extLst>
          </p:cNvPr>
          <p:cNvSpPr/>
          <p:nvPr/>
        </p:nvSpPr>
        <p:spPr>
          <a:xfrm>
            <a:off x="266212" y="3134664"/>
            <a:ext cx="477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CE39213-E777-4A91-A3FF-65AD3ECDB708}"/>
              </a:ext>
            </a:extLst>
          </p:cNvPr>
          <p:cNvSpPr/>
          <p:nvPr/>
        </p:nvSpPr>
        <p:spPr>
          <a:xfrm>
            <a:off x="179962" y="3751293"/>
            <a:ext cx="647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300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95881E-DDD1-4E09-B630-9812FA150BCC}"/>
              </a:ext>
            </a:extLst>
          </p:cNvPr>
          <p:cNvSpPr/>
          <p:nvPr/>
        </p:nvSpPr>
        <p:spPr>
          <a:xfrm>
            <a:off x="114090" y="4366386"/>
            <a:ext cx="77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3000</a:t>
            </a:r>
          </a:p>
        </p:txBody>
      </p:sp>
      <p:sp>
        <p:nvSpPr>
          <p:cNvPr id="66" name="Slide Number Placeholder 1">
            <a:extLst>
              <a:ext uri="{FF2B5EF4-FFF2-40B4-BE49-F238E27FC236}">
                <a16:creationId xmlns:a16="http://schemas.microsoft.com/office/drawing/2014/main" id="{944E9125-0D8D-4FEA-93B1-3E71963D27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7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EFD36DDC-2C3A-4928-B32E-CECCC3B2F0AE}"/>
              </a:ext>
            </a:extLst>
          </p:cNvPr>
          <p:cNvSpPr txBox="1">
            <a:spLocks/>
          </p:cNvSpPr>
          <p:nvPr/>
        </p:nvSpPr>
        <p:spPr>
          <a:xfrm>
            <a:off x="-152399" y="629696"/>
            <a:ext cx="1269129" cy="711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POWER PLANT</a:t>
            </a:r>
            <a:b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ACCIDENT</a:t>
            </a:r>
            <a:b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PYRAMID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26DAC76-A71C-453D-B51A-AE576B0BF502}"/>
              </a:ext>
            </a:extLst>
          </p:cNvPr>
          <p:cNvSpPr/>
          <p:nvPr/>
        </p:nvSpPr>
        <p:spPr>
          <a:xfrm>
            <a:off x="7124985" y="1192636"/>
            <a:ext cx="963784" cy="36057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041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21C7450C-7DFA-4C5E-8DB8-A002AC6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1013"/>
            <a:ext cx="6858000" cy="5333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One Volts Service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Co.,Ltd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ACCIDENT in December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C07ED4-E859-E390-E27A-8D1AC7D6FA93}"/>
              </a:ext>
            </a:extLst>
          </p:cNvPr>
          <p:cNvSpPr txBox="1"/>
          <p:nvPr/>
        </p:nvSpPr>
        <p:spPr>
          <a:xfrm>
            <a:off x="1752600" y="226695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No Accident of this Month</a:t>
            </a: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D5AA91A0-CDDA-9A56-C3E2-5EBF030A3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21" y="752673"/>
            <a:ext cx="1459992" cy="9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88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E5B6F6-BB40-4B88-BA54-453AA06CE258}"/>
              </a:ext>
            </a:extLst>
          </p:cNvPr>
          <p:cNvSpPr/>
          <p:nvPr/>
        </p:nvSpPr>
        <p:spPr>
          <a:xfrm>
            <a:off x="81279" y="666749"/>
            <a:ext cx="8928992" cy="4267200"/>
          </a:xfrm>
          <a:prstGeom prst="roundRect">
            <a:avLst>
              <a:gd name="adj" fmla="val 3441"/>
            </a:avLst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B6F24-3315-47D7-B397-1E8571E0A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010150"/>
            <a:ext cx="365760" cy="10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6E14D64-5845-4554-B779-18067D83C6BD}" type="slidenum">
              <a:rPr lang="en-US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l"/>
              <a:t>9</a:t>
            </a:fld>
            <a:endParaRPr lang="en-US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CB0E45-415F-4B59-A6A1-9AFFAAF0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IAMCCC Performance to Achieve “0” LTI Case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5ACAFD-6DB8-4D52-B313-A13F431545D8}"/>
              </a:ext>
            </a:extLst>
          </p:cNvPr>
          <p:cNvGrpSpPr/>
          <p:nvPr/>
        </p:nvGrpSpPr>
        <p:grpSpPr>
          <a:xfrm>
            <a:off x="182880" y="807554"/>
            <a:ext cx="2336371" cy="369332"/>
            <a:chOff x="182880" y="807554"/>
            <a:chExt cx="2336371" cy="369332"/>
          </a:xfrm>
        </p:grpSpPr>
        <p:sp>
          <p:nvSpPr>
            <p:cNvPr id="6" name="วงรี 38">
              <a:extLst>
                <a:ext uri="{FF2B5EF4-FFF2-40B4-BE49-F238E27FC236}">
                  <a16:creationId xmlns:a16="http://schemas.microsoft.com/office/drawing/2014/main" id="{38A54726-FC4C-4BC9-83E2-21ADFAF60F21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8B3F6A-BDA1-45B8-98BB-1C792176E040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Implement Effectiveness</a:t>
              </a:r>
            </a:p>
          </p:txBody>
        </p:sp>
      </p:grp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0DB583FE-80DD-43A3-AD39-0B0A96EA40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145534"/>
            <a:ext cx="206152" cy="20615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A47D41D-A223-4E0E-BC9F-C832B1C376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381892"/>
            <a:ext cx="206152" cy="206152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025C90C7-BA30-49AF-8CB9-3211CFF3D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1613336"/>
            <a:ext cx="206152" cy="20615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197BB12D-6AE2-40AA-8BBC-ED72016827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2015641"/>
            <a:ext cx="206152" cy="206152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1DD17CB1-2039-42EA-8651-8D840B3E09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8" y="2260629"/>
            <a:ext cx="206152" cy="20615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F1D07E-670A-4D0B-A516-8BA28D538C7C}"/>
              </a:ext>
            </a:extLst>
          </p:cNvPr>
          <p:cNvGrpSpPr/>
          <p:nvPr/>
        </p:nvGrpSpPr>
        <p:grpSpPr>
          <a:xfrm>
            <a:off x="182880" y="2715766"/>
            <a:ext cx="2336371" cy="369332"/>
            <a:chOff x="182880" y="2848730"/>
            <a:chExt cx="2336371" cy="369332"/>
          </a:xfrm>
        </p:grpSpPr>
        <p:sp>
          <p:nvSpPr>
            <p:cNvPr id="22" name="วงรี 38">
              <a:extLst>
                <a:ext uri="{FF2B5EF4-FFF2-40B4-BE49-F238E27FC236}">
                  <a16:creationId xmlns:a16="http://schemas.microsoft.com/office/drawing/2014/main" id="{996F8927-11BC-42D5-94C1-D255579E3373}"/>
                </a:ext>
              </a:extLst>
            </p:cNvPr>
            <p:cNvSpPr/>
            <p:nvPr/>
          </p:nvSpPr>
          <p:spPr>
            <a:xfrm>
              <a:off x="182880" y="2848730"/>
              <a:ext cx="320147" cy="32014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4C0EE-CF23-4B76-A837-6ADCC372FDA7}"/>
                </a:ext>
              </a:extLst>
            </p:cNvPr>
            <p:cNvSpPr txBox="1"/>
            <p:nvPr/>
          </p:nvSpPr>
          <p:spPr>
            <a:xfrm>
              <a:off x="503027" y="2848730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Awareness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E0B54-4103-473F-9203-49FEEBD8DCF4}"/>
              </a:ext>
            </a:extLst>
          </p:cNvPr>
          <p:cNvGrpSpPr/>
          <p:nvPr/>
        </p:nvGrpSpPr>
        <p:grpSpPr>
          <a:xfrm>
            <a:off x="182880" y="3615866"/>
            <a:ext cx="2336371" cy="369332"/>
            <a:chOff x="182880" y="3248658"/>
            <a:chExt cx="2336371" cy="369332"/>
          </a:xfrm>
        </p:grpSpPr>
        <p:sp>
          <p:nvSpPr>
            <p:cNvPr id="24" name="วงรี 38">
              <a:extLst>
                <a:ext uri="{FF2B5EF4-FFF2-40B4-BE49-F238E27FC236}">
                  <a16:creationId xmlns:a16="http://schemas.microsoft.com/office/drawing/2014/main" id="{5E860724-8590-4261-9FDD-132316C4D943}"/>
                </a:ext>
              </a:extLst>
            </p:cNvPr>
            <p:cNvSpPr/>
            <p:nvPr/>
          </p:nvSpPr>
          <p:spPr>
            <a:xfrm>
              <a:off x="182880" y="3248658"/>
              <a:ext cx="320147" cy="3201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</a:t>
              </a:r>
              <a:endPara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E2B3E7-2FEB-4C03-9388-CC1918314A89}"/>
                </a:ext>
              </a:extLst>
            </p:cNvPr>
            <p:cNvSpPr txBox="1"/>
            <p:nvPr/>
          </p:nvSpPr>
          <p:spPr>
            <a:xfrm>
              <a:off x="503027" y="3248658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Mindset</a:t>
              </a:r>
            </a:p>
          </p:txBody>
        </p:sp>
      </p:grpSp>
      <p:pic>
        <p:nvPicPr>
          <p:cNvPr id="39" name="Picture 38" descr="Shape&#10;&#10;Description automatically generated with low confidence">
            <a:extLst>
              <a:ext uri="{FF2B5EF4-FFF2-40B4-BE49-F238E27FC236}">
                <a16:creationId xmlns:a16="http://schemas.microsoft.com/office/drawing/2014/main" id="{61B46CBF-FF2D-4FBA-BF14-CD4AE81756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8" y="3050178"/>
            <a:ext cx="206152" cy="20615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C399BD95-C426-4C62-8994-817725324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8" y="3305127"/>
            <a:ext cx="206152" cy="206152"/>
          </a:xfrm>
          <a:prstGeom prst="rect">
            <a:avLst/>
          </a:prstGeom>
        </p:spPr>
      </p:pic>
      <p:pic>
        <p:nvPicPr>
          <p:cNvPr id="41" name="Picture 40" descr="Shape&#10;&#10;Description automatically generated with low confidence">
            <a:extLst>
              <a:ext uri="{FF2B5EF4-FFF2-40B4-BE49-F238E27FC236}">
                <a16:creationId xmlns:a16="http://schemas.microsoft.com/office/drawing/2014/main" id="{BF970A3A-3B10-4EC6-BF90-7B9F5BD1D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4020824"/>
            <a:ext cx="206152" cy="20615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149021-6E36-4D41-B39A-86A6F8100B18}"/>
              </a:ext>
            </a:extLst>
          </p:cNvPr>
          <p:cNvGrpSpPr/>
          <p:nvPr/>
        </p:nvGrpSpPr>
        <p:grpSpPr>
          <a:xfrm>
            <a:off x="5151953" y="807554"/>
            <a:ext cx="2336371" cy="369332"/>
            <a:chOff x="182880" y="807554"/>
            <a:chExt cx="2336371" cy="369332"/>
          </a:xfrm>
        </p:grpSpPr>
        <p:sp>
          <p:nvSpPr>
            <p:cNvPr id="47" name="วงรี 38">
              <a:extLst>
                <a:ext uri="{FF2B5EF4-FFF2-40B4-BE49-F238E27FC236}">
                  <a16:creationId xmlns:a16="http://schemas.microsoft.com/office/drawing/2014/main" id="{DFFE3637-534E-478A-871D-11CA9C923DD4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963156-3127-4725-A929-F1B09EA7BA0B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Commitment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BFAC94-BA8F-4B7B-BBCE-5B07000F1899}"/>
              </a:ext>
            </a:extLst>
          </p:cNvPr>
          <p:cNvGrpSpPr/>
          <p:nvPr/>
        </p:nvGrpSpPr>
        <p:grpSpPr>
          <a:xfrm>
            <a:off x="5151953" y="1807851"/>
            <a:ext cx="2336371" cy="369332"/>
            <a:chOff x="182880" y="807554"/>
            <a:chExt cx="2336371" cy="369332"/>
          </a:xfrm>
        </p:grpSpPr>
        <p:sp>
          <p:nvSpPr>
            <p:cNvPr id="54" name="วงรี 38">
              <a:extLst>
                <a:ext uri="{FF2B5EF4-FFF2-40B4-BE49-F238E27FC236}">
                  <a16:creationId xmlns:a16="http://schemas.microsoft.com/office/drawing/2014/main" id="{5143FD3A-C8A4-4919-87B6-8FD3A35E5DA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A5E133-9540-457A-B6D5-D1545BD5DC02}"/>
                </a:ext>
              </a:extLst>
            </p:cNvPr>
            <p:cNvSpPr txBox="1"/>
            <p:nvPr/>
          </p:nvSpPr>
          <p:spPr>
            <a:xfrm>
              <a:off x="503027" y="80755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</a:t>
              </a:r>
            </a:p>
          </p:txBody>
        </p:sp>
      </p:grpSp>
      <p:pic>
        <p:nvPicPr>
          <p:cNvPr id="56" name="Picture 55" descr="Shape&#10;&#10;Description automatically generated with low confidence">
            <a:extLst>
              <a:ext uri="{FF2B5EF4-FFF2-40B4-BE49-F238E27FC236}">
                <a16:creationId xmlns:a16="http://schemas.microsoft.com/office/drawing/2014/main" id="{00B45C89-0EE3-40BB-AAC0-B5C26465BD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1119280"/>
            <a:ext cx="206152" cy="206152"/>
          </a:xfrm>
          <a:prstGeom prst="rect">
            <a:avLst/>
          </a:prstGeom>
        </p:spPr>
      </p:pic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0852202E-D836-4C12-A87F-A6D00586B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1373542"/>
            <a:ext cx="206152" cy="206152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499F3993-86A0-446E-8D80-C4934C3E26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2213198"/>
            <a:ext cx="206152" cy="206152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low confidence">
            <a:extLst>
              <a:ext uri="{FF2B5EF4-FFF2-40B4-BE49-F238E27FC236}">
                <a16:creationId xmlns:a16="http://schemas.microsoft.com/office/drawing/2014/main" id="{3B96CF1C-D3E1-46BE-9B54-7058BA59E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2441798"/>
            <a:ext cx="206152" cy="206152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low confidence">
            <a:extLst>
              <a:ext uri="{FF2B5EF4-FFF2-40B4-BE49-F238E27FC236}">
                <a16:creationId xmlns:a16="http://schemas.microsoft.com/office/drawing/2014/main" id="{DC426553-2652-47C7-BD70-FDDD4C7F5F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2876550"/>
            <a:ext cx="206152" cy="20615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591FE0D-704A-47A4-902A-0DAB80D1B28B}"/>
              </a:ext>
            </a:extLst>
          </p:cNvPr>
          <p:cNvGrpSpPr/>
          <p:nvPr/>
        </p:nvGrpSpPr>
        <p:grpSpPr>
          <a:xfrm>
            <a:off x="5151953" y="3327542"/>
            <a:ext cx="1610963" cy="369332"/>
            <a:chOff x="182880" y="807554"/>
            <a:chExt cx="1610963" cy="369332"/>
          </a:xfrm>
        </p:grpSpPr>
        <p:sp>
          <p:nvSpPr>
            <p:cNvPr id="72" name="วงรี 38">
              <a:extLst>
                <a:ext uri="{FF2B5EF4-FFF2-40B4-BE49-F238E27FC236}">
                  <a16:creationId xmlns:a16="http://schemas.microsoft.com/office/drawing/2014/main" id="{09EF4C52-EE1D-4933-BFF7-B6ED82EBE14C}"/>
                </a:ext>
              </a:extLst>
            </p:cNvPr>
            <p:cNvSpPr/>
            <p:nvPr/>
          </p:nvSpPr>
          <p:spPr>
            <a:xfrm>
              <a:off x="182880" y="807554"/>
              <a:ext cx="320147" cy="3201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</a:t>
              </a:r>
              <a:endPara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32D968-D51B-48CE-90BF-FE2FDDF9C83D}"/>
                </a:ext>
              </a:extLst>
            </p:cNvPr>
            <p:cNvSpPr txBox="1"/>
            <p:nvPr/>
          </p:nvSpPr>
          <p:spPr>
            <a:xfrm>
              <a:off x="503027" y="807554"/>
              <a:ext cx="1290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Competency</a:t>
              </a:r>
            </a:p>
          </p:txBody>
        </p:sp>
      </p:grpSp>
      <p:pic>
        <p:nvPicPr>
          <p:cNvPr id="67" name="Picture 66" descr="Shape&#10;&#10;Description automatically generated with low confidence">
            <a:extLst>
              <a:ext uri="{FF2B5EF4-FFF2-40B4-BE49-F238E27FC236}">
                <a16:creationId xmlns:a16="http://schemas.microsoft.com/office/drawing/2014/main" id="{087486BD-B369-43A4-99C3-32E1D343E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3707835"/>
            <a:ext cx="206152" cy="206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E8B8AC-5D57-4419-B65C-3F25F04A9686}"/>
              </a:ext>
            </a:extLst>
          </p:cNvPr>
          <p:cNvSpPr/>
          <p:nvPr/>
        </p:nvSpPr>
        <p:spPr>
          <a:xfrm>
            <a:off x="669440" y="1150134"/>
            <a:ext cx="4207360" cy="1535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sign layout in power plant area 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 the installation phase</a:t>
            </a:r>
            <a:r>
              <a:rPr lang="th-TH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Review and analyze risk assessment to complete all activity and section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Set up report plan and follow up and review data from contractor for ISO45001 together with advise contractor about topic as required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Review  SPR 9 report, JSA 33 reported And PWRA  45 reported.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Set up safety officer organization in executive and supervisory level for power plant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1199240-E916-42FE-9953-A6CE00F19B8C}"/>
              </a:ext>
            </a:extLst>
          </p:cNvPr>
          <p:cNvSpPr/>
          <p:nvPr/>
        </p:nvSpPr>
        <p:spPr>
          <a:xfrm>
            <a:off x="5696176" y="3709663"/>
            <a:ext cx="2872990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Update training record of HPC power plant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CA69F0-D6C5-4AE3-9F7E-3DEA6A87CDCA}"/>
              </a:ext>
            </a:extLst>
          </p:cNvPr>
          <p:cNvSpPr/>
          <p:nvPr/>
        </p:nvSpPr>
        <p:spPr>
          <a:xfrm>
            <a:off x="672103" y="3028950"/>
            <a:ext cx="4358891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Contractor participate to report UA, UC and near miss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Following submission of House keeping everyday and weekly activity. activity in power plant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07B8B1E-09C4-4435-ABCA-1018E9C719FD}"/>
              </a:ext>
            </a:extLst>
          </p:cNvPr>
          <p:cNvSpPr/>
          <p:nvPr/>
        </p:nvSpPr>
        <p:spPr>
          <a:xfrm>
            <a:off x="745571" y="3981547"/>
            <a:ext cx="3674029" cy="63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officer of contractor checked wearing PPE of team before entry of power plant and everyone cooperate very well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role model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5ABE389-4919-434F-AB49-F180AC0F9270}"/>
              </a:ext>
            </a:extLst>
          </p:cNvPr>
          <p:cNvSpPr/>
          <p:nvPr/>
        </p:nvSpPr>
        <p:spPr>
          <a:xfrm>
            <a:off x="5696174" y="2193060"/>
            <a:ext cx="3261691" cy="1157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COVID-19 Control measures in plant.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talk in small group of each contractor before starting a job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Weekly SHE contractor meeting 18 times </a:t>
            </a:r>
          </a:p>
          <a:p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Promote Stop and Thinks card and steel poster 10 points.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1EA882-68F2-4853-AEC3-D36F65115FD0}"/>
              </a:ext>
            </a:extLst>
          </p:cNvPr>
          <p:cNvSpPr/>
          <p:nvPr/>
        </p:nvSpPr>
        <p:spPr>
          <a:xfrm>
            <a:off x="5696176" y="1126111"/>
            <a:ext cx="3261691" cy="661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3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Safety slogan &amp; safety key message in the meeting</a:t>
            </a:r>
          </a:p>
          <a:p>
            <a:r>
              <a:rPr lang="en-US" sz="13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Working hours without LTI target: </a:t>
            </a:r>
          </a:p>
          <a:p>
            <a:r>
              <a:rPr lang="en-US" sz="13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12,000,000 hours (Continuous) / 8,100,000 hours (Year 2022)</a:t>
            </a:r>
          </a:p>
          <a:p>
            <a:endParaRPr lang="en-US" sz="13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6" name="Picture 75" descr="Shape&#10;&#10;Description automatically generated with low confidence">
            <a:extLst>
              <a:ext uri="{FF2B5EF4-FFF2-40B4-BE49-F238E27FC236}">
                <a16:creationId xmlns:a16="http://schemas.microsoft.com/office/drawing/2014/main" id="{50C17C6F-70D0-4BF7-8CC0-B7E7A3BA94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8" y="4423276"/>
            <a:ext cx="206152" cy="206152"/>
          </a:xfrm>
          <a:prstGeom prst="rect">
            <a:avLst/>
          </a:prstGeom>
        </p:spPr>
      </p:pic>
      <p:pic>
        <p:nvPicPr>
          <p:cNvPr id="77" name="Picture 76" descr="Shape&#10;&#10;Description automatically generated with low confidence">
            <a:extLst>
              <a:ext uri="{FF2B5EF4-FFF2-40B4-BE49-F238E27FC236}">
                <a16:creationId xmlns:a16="http://schemas.microsoft.com/office/drawing/2014/main" id="{65B31948-5B4B-4FAD-88C3-B42FD50712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3" y="3105150"/>
            <a:ext cx="206152" cy="206152"/>
          </a:xfrm>
          <a:prstGeom prst="rect">
            <a:avLst/>
          </a:prstGeom>
        </p:spPr>
      </p:pic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E9953666-52EE-9E11-AFA0-A3C29A66A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2" y="4028948"/>
            <a:ext cx="206152" cy="20615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863EA14-80C0-18BB-7551-45C46EB26678}"/>
              </a:ext>
            </a:extLst>
          </p:cNvPr>
          <p:cNvSpPr/>
          <p:nvPr/>
        </p:nvSpPr>
        <p:spPr>
          <a:xfrm>
            <a:off x="5696175" y="4030776"/>
            <a:ext cx="2872990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Weekly Exercise fire fighting team 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9" name="Picture 78" descr="Shape&#10;&#10;Description automatically generated with low confidence">
            <a:extLst>
              <a:ext uri="{FF2B5EF4-FFF2-40B4-BE49-F238E27FC236}">
                <a16:creationId xmlns:a16="http://schemas.microsoft.com/office/drawing/2014/main" id="{984F1B66-333A-6F45-022C-258FF88FF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132" y="4317972"/>
            <a:ext cx="206152" cy="20615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9B5F2EA-02D8-4EB1-A16F-9CE03FCD8DBB}"/>
              </a:ext>
            </a:extLst>
          </p:cNvPr>
          <p:cNvSpPr/>
          <p:nvPr/>
        </p:nvSpPr>
        <p:spPr>
          <a:xfrm>
            <a:off x="5696174" y="4319800"/>
            <a:ext cx="3048227" cy="28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Refreshment General safety for contractor 7/15 Class </a:t>
            </a:r>
            <a:endParaRPr lang="th-TH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1200"/>
              </a:lnSpc>
            </a:pPr>
            <a:endParaRPr lang="en-US" sz="1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033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5393</TotalTime>
  <Words>1066</Words>
  <Application>Microsoft Office PowerPoint</Application>
  <PresentationFormat>On-screen Show (16:9)</PresentationFormat>
  <Paragraphs>243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TH Sarabun New</vt:lpstr>
      <vt:lpstr>Wingdings</vt:lpstr>
      <vt:lpstr>Office Theme</vt:lpstr>
      <vt:lpstr>PowerPoint Presentation</vt:lpstr>
      <vt:lpstr>Monthly Performance Update</vt:lpstr>
      <vt:lpstr>Organization Chart Site Office in Hongsa Project </vt:lpstr>
      <vt:lpstr>SAFETY SLOGAN</vt:lpstr>
      <vt:lpstr>นโยบายด้านความปลอดภัย</vt:lpstr>
      <vt:lpstr>POWER PLANT SAFETY PERFORMANCE YEAR 2023</vt:lpstr>
      <vt:lpstr>One Volts Service Co.,Ltd ACCIDENT PYRAMID 2022</vt:lpstr>
      <vt:lpstr>One Volts Service Co.,Ltd ACCIDENT in December 2022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IAMCCC Performance to Achieve “0” LTI Case </vt:lpstr>
      <vt:lpstr>Difficulty and area of concerned</vt:lpstr>
      <vt:lpstr>One Volts Service Co.,Ltd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manote jeenjainam</dc:creator>
  <cp:lastModifiedBy>Peerapon Nuntachai</cp:lastModifiedBy>
  <cp:revision>132</cp:revision>
  <cp:lastPrinted>2022-12-19T06:15:05Z</cp:lastPrinted>
  <dcterms:created xsi:type="dcterms:W3CDTF">2018-12-22T07:55:07Z</dcterms:created>
  <dcterms:modified xsi:type="dcterms:W3CDTF">2023-07-31T02:53:38Z</dcterms:modified>
</cp:coreProperties>
</file>